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notesMasterIdLst>
    <p:notesMasterId r:id="rId21"/>
  </p:notesMasterIdLst>
  <p:sldIdLst>
    <p:sldId id="368" r:id="rId2"/>
    <p:sldId id="348" r:id="rId3"/>
    <p:sldId id="365" r:id="rId4"/>
    <p:sldId id="367" r:id="rId5"/>
    <p:sldId id="363" r:id="rId6"/>
    <p:sldId id="364" r:id="rId7"/>
    <p:sldId id="360" r:id="rId8"/>
    <p:sldId id="361" r:id="rId9"/>
    <p:sldId id="373" r:id="rId10"/>
    <p:sldId id="376" r:id="rId11"/>
    <p:sldId id="374" r:id="rId12"/>
    <p:sldId id="366" r:id="rId13"/>
    <p:sldId id="357" r:id="rId14"/>
    <p:sldId id="358" r:id="rId15"/>
    <p:sldId id="375" r:id="rId16"/>
    <p:sldId id="370" r:id="rId17"/>
    <p:sldId id="369" r:id="rId18"/>
    <p:sldId id="371" r:id="rId19"/>
    <p:sldId id="372"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300"/>
    <a:srgbClr val="D5573B"/>
    <a:srgbClr val="F5F4F3"/>
    <a:srgbClr val="94C9A9"/>
    <a:srgbClr val="000000"/>
    <a:srgbClr val="885053"/>
    <a:srgbClr val="777D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77"/>
    <p:restoredTop sz="82569"/>
  </p:normalViewPr>
  <p:slideViewPr>
    <p:cSldViewPr snapToGrid="0">
      <p:cViewPr varScale="1">
        <p:scale>
          <a:sx n="98" d="100"/>
          <a:sy n="98" d="100"/>
        </p:scale>
        <p:origin x="1624" y="184"/>
      </p:cViewPr>
      <p:guideLst/>
    </p:cSldViewPr>
  </p:slideViewPr>
  <p:notesTextViewPr>
    <p:cViewPr>
      <p:scale>
        <a:sx n="1" d="1"/>
        <a:sy n="1" d="1"/>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4B4B24-0369-B540-867A-23FD284E47B0}" type="datetimeFigureOut">
              <a:rPr lang="en-US" smtClean="0"/>
              <a:t>4/15/24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38A9FF-14AA-CE4B-B8D6-DB7750A4445D}" type="slidenum">
              <a:rPr lang="en-US" smtClean="0"/>
              <a:t>‹#›</a:t>
            </a:fld>
            <a:endParaRPr lang="en-US"/>
          </a:p>
        </p:txBody>
      </p:sp>
    </p:spTree>
    <p:extLst>
      <p:ext uri="{BB962C8B-B14F-4D97-AF65-F5344CB8AC3E}">
        <p14:creationId xmlns:p14="http://schemas.microsoft.com/office/powerpoint/2010/main" val="3909724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Climate </a:t>
            </a:r>
            <a:r>
              <a:rPr lang="en-US" sz="1800" dirty="0" err="1">
                <a:effectLst/>
                <a:latin typeface="Times New Roman" panose="02020603050405020304" pitchFamily="18" charset="0"/>
                <a:ea typeface="Times New Roman" panose="02020603050405020304" pitchFamily="18" charset="0"/>
              </a:rPr>
              <a:t>Fresk</a:t>
            </a:r>
            <a:r>
              <a:rPr lang="en-US" sz="1800" dirty="0">
                <a:effectLst/>
                <a:latin typeface="Times New Roman" panose="02020603050405020304" pitchFamily="18" charset="0"/>
                <a:ea typeface="Times New Roman" panose="02020603050405020304" pitchFamily="18" charset="0"/>
              </a:rPr>
              <a:t> (means mural or collage) is a</a:t>
            </a:r>
            <a:r>
              <a:rPr lang="en-US" sz="1800" b="1" dirty="0">
                <a:effectLst/>
                <a:latin typeface="Times New Roman" panose="02020603050405020304" pitchFamily="18" charset="0"/>
                <a:ea typeface="Times New Roman" panose="02020603050405020304" pitchFamily="18" charset="0"/>
              </a:rPr>
              <a:t> climate change education workshop</a:t>
            </a:r>
            <a:r>
              <a:rPr lang="en-US" sz="1800" dirty="0">
                <a:effectLst/>
                <a:latin typeface="Times New Roman" panose="02020603050405020304" pitchFamily="18" charset="0"/>
                <a:ea typeface="Times New Roman" panose="02020603050405020304" pitchFamily="18" charset="0"/>
              </a:rPr>
              <a:t> developed in France and has now been used by more than a million</a:t>
            </a:r>
            <a:r>
              <a:rPr lang="en-US" sz="1800" b="1" dirty="0">
                <a:effectLst/>
                <a:latin typeface="Times New Roman" panose="02020603050405020304" pitchFamily="18" charset="0"/>
                <a:ea typeface="Times New Roman" panose="02020603050405020304" pitchFamily="18" charset="0"/>
              </a:rPr>
              <a:t> participants </a:t>
            </a:r>
            <a:r>
              <a:rPr lang="en-US" sz="1800" dirty="0">
                <a:effectLst/>
                <a:latin typeface="Times New Roman" panose="02020603050405020304" pitchFamily="18" charset="0"/>
                <a:ea typeface="Times New Roman" panose="02020603050405020304" pitchFamily="18" charset="0"/>
              </a:rPr>
              <a:t>in over </a:t>
            </a:r>
            <a:r>
              <a:rPr lang="en-US" sz="1800" b="1" dirty="0">
                <a:effectLst/>
                <a:latin typeface="Times New Roman" panose="02020603050405020304" pitchFamily="18" charset="0"/>
                <a:ea typeface="Times New Roman" panose="02020603050405020304" pitchFamily="18" charset="0"/>
              </a:rPr>
              <a:t>50 countries</a:t>
            </a:r>
            <a:r>
              <a:rPr lang="en-US" sz="1800" dirty="0">
                <a:effectLst/>
                <a:latin typeface="Times New Roman" panose="02020603050405020304" pitchFamily="18" charset="0"/>
                <a:ea typeface="Times New Roman" panose="02020603050405020304" pitchFamily="18" charset="0"/>
              </a:rPr>
              <a:t> around the world. During the collaborative experience, participants try to arrange cards that represent the “big picture” of the causes and impacts of climate change. This guide describes how to facilitate the experience. </a:t>
            </a:r>
          </a:p>
          <a:p>
            <a:endParaRPr lang="en-US" dirty="0"/>
          </a:p>
        </p:txBody>
      </p:sp>
      <p:sp>
        <p:nvSpPr>
          <p:cNvPr id="4" name="Slide Number Placeholder 3"/>
          <p:cNvSpPr>
            <a:spLocks noGrp="1"/>
          </p:cNvSpPr>
          <p:nvPr>
            <p:ph type="sldNum" sz="quarter" idx="5"/>
          </p:nvPr>
        </p:nvSpPr>
        <p:spPr/>
        <p:txBody>
          <a:bodyPr/>
          <a:lstStyle/>
          <a:p>
            <a:fld id="{DE38A9FF-14AA-CE4B-B8D6-DB7750A4445D}" type="slidenum">
              <a:rPr lang="en-US" smtClean="0"/>
              <a:t>2</a:t>
            </a:fld>
            <a:endParaRPr lang="en-US"/>
          </a:p>
        </p:txBody>
      </p:sp>
    </p:spTree>
    <p:extLst>
      <p:ext uri="{BB962C8B-B14F-4D97-AF65-F5344CB8AC3E}">
        <p14:creationId xmlns:p14="http://schemas.microsoft.com/office/powerpoint/2010/main" val="1786092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38A9FF-14AA-CE4B-B8D6-DB7750A4445D}" type="slidenum">
              <a:rPr lang="en-US" smtClean="0"/>
              <a:t>3</a:t>
            </a:fld>
            <a:endParaRPr lang="en-US"/>
          </a:p>
        </p:txBody>
      </p:sp>
    </p:spTree>
    <p:extLst>
      <p:ext uri="{BB962C8B-B14F-4D97-AF65-F5344CB8AC3E}">
        <p14:creationId xmlns:p14="http://schemas.microsoft.com/office/powerpoint/2010/main" val="351003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www.youtube.com</a:t>
            </a:r>
            <a:r>
              <a:rPr lang="en-US" dirty="0"/>
              <a:t>/</a:t>
            </a:r>
            <a:r>
              <a:rPr lang="en-US" dirty="0" err="1"/>
              <a:t>watch?v</a:t>
            </a:r>
            <a:r>
              <a:rPr lang="en-US" dirty="0"/>
              <a:t>=0hkG0xUIHp8&amp;t=3s</a:t>
            </a:r>
          </a:p>
        </p:txBody>
      </p:sp>
      <p:sp>
        <p:nvSpPr>
          <p:cNvPr id="4" name="Slide Number Placeholder 3"/>
          <p:cNvSpPr>
            <a:spLocks noGrp="1"/>
          </p:cNvSpPr>
          <p:nvPr>
            <p:ph type="sldNum" sz="quarter" idx="5"/>
          </p:nvPr>
        </p:nvSpPr>
        <p:spPr/>
        <p:txBody>
          <a:bodyPr/>
          <a:lstStyle/>
          <a:p>
            <a:fld id="{DE38A9FF-14AA-CE4B-B8D6-DB7750A4445D}" type="slidenum">
              <a:rPr lang="en-US" smtClean="0"/>
              <a:t>5</a:t>
            </a:fld>
            <a:endParaRPr lang="en-US"/>
          </a:p>
        </p:txBody>
      </p:sp>
    </p:spTree>
    <p:extLst>
      <p:ext uri="{BB962C8B-B14F-4D97-AF65-F5344CB8AC3E}">
        <p14:creationId xmlns:p14="http://schemas.microsoft.com/office/powerpoint/2010/main" val="4258398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38A9FF-14AA-CE4B-B8D6-DB7750A4445D}" type="slidenum">
              <a:rPr lang="en-US" smtClean="0"/>
              <a:t>9</a:t>
            </a:fld>
            <a:endParaRPr lang="en-US"/>
          </a:p>
        </p:txBody>
      </p:sp>
    </p:spTree>
    <p:extLst>
      <p:ext uri="{BB962C8B-B14F-4D97-AF65-F5344CB8AC3E}">
        <p14:creationId xmlns:p14="http://schemas.microsoft.com/office/powerpoint/2010/main" val="35858461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38A9FF-14AA-CE4B-B8D6-DB7750A4445D}" type="slidenum">
              <a:rPr lang="en-US" smtClean="0"/>
              <a:t>11</a:t>
            </a:fld>
            <a:endParaRPr lang="en-US"/>
          </a:p>
        </p:txBody>
      </p:sp>
    </p:spTree>
    <p:extLst>
      <p:ext uri="{BB962C8B-B14F-4D97-AF65-F5344CB8AC3E}">
        <p14:creationId xmlns:p14="http://schemas.microsoft.com/office/powerpoint/2010/main" val="6383881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38A9FF-14AA-CE4B-B8D6-DB7750A4445D}" type="slidenum">
              <a:rPr lang="en-US" smtClean="0"/>
              <a:t>16</a:t>
            </a:fld>
            <a:endParaRPr lang="en-US"/>
          </a:p>
        </p:txBody>
      </p:sp>
    </p:spTree>
    <p:extLst>
      <p:ext uri="{BB962C8B-B14F-4D97-AF65-F5344CB8AC3E}">
        <p14:creationId xmlns:p14="http://schemas.microsoft.com/office/powerpoint/2010/main" val="26640822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38A9FF-14AA-CE4B-B8D6-DB7750A4445D}" type="slidenum">
              <a:rPr lang="en-US" smtClean="0"/>
              <a:t>17</a:t>
            </a:fld>
            <a:endParaRPr lang="en-US"/>
          </a:p>
        </p:txBody>
      </p:sp>
    </p:spTree>
    <p:extLst>
      <p:ext uri="{BB962C8B-B14F-4D97-AF65-F5344CB8AC3E}">
        <p14:creationId xmlns:p14="http://schemas.microsoft.com/office/powerpoint/2010/main" val="8812608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2099733"/>
            <a:ext cx="8825658" cy="2677648"/>
          </a:xfrm>
        </p:spPr>
        <p:txBody>
          <a:bodyPr anchor="b"/>
          <a:lstStyle>
            <a:lvl1pPr>
              <a:defRPr sz="5400"/>
            </a:lvl1pPr>
          </a:lstStyle>
          <a:p>
            <a:r>
              <a:rPr lang="en-US" dirty="0"/>
              <a:t>Click to edit Master title style</a:t>
            </a:r>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70325777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4/15/24</a:t>
            </a:fld>
            <a:endParaRPr lang="en-US" dirty="0"/>
          </a:p>
        </p:txBody>
      </p:sp>
      <p:sp>
        <p:nvSpPr>
          <p:cNvPr id="6" name="Footer Placeholder 5"/>
          <p:cNvSpPr>
            <a:spLocks noGrp="1"/>
          </p:cNvSpPr>
          <p:nvPr>
            <p:ph type="ftr" sz="quarter" idx="11"/>
          </p:nvPr>
        </p:nvSpPr>
        <p:spPr>
          <a:xfrm>
            <a:off x="561110" y="6391838"/>
            <a:ext cx="3859795" cy="304801"/>
          </a:xfrm>
          <a:prstGeom prst="rect">
            <a:avLst/>
          </a:prstGeom>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a:xfrm>
            <a:off x="10352540" y="295729"/>
            <a:ext cx="838199" cy="767687"/>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370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smtClean="0"/>
              <a:t>4/15/24</a:t>
            </a:fld>
            <a:endParaRPr lang="en-US" dirty="0"/>
          </a:p>
        </p:txBody>
      </p:sp>
      <p:sp>
        <p:nvSpPr>
          <p:cNvPr id="5" name="Footer Placeholder 4"/>
          <p:cNvSpPr>
            <a:spLocks noGrp="1"/>
          </p:cNvSpPr>
          <p:nvPr>
            <p:ph type="ftr" sz="quarter" idx="11"/>
          </p:nvPr>
        </p:nvSpPr>
        <p:spPr>
          <a:xfrm>
            <a:off x="561110" y="6391838"/>
            <a:ext cx="3859795" cy="304801"/>
          </a:xfrm>
          <a:prstGeom prst="rect">
            <a:avLst/>
          </a:prstGeom>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2540" y="295729"/>
            <a:ext cx="838199" cy="767687"/>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692989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smtClean="0"/>
              <a:t>4/15/24</a:t>
            </a:fld>
            <a:endParaRPr lang="en-US" dirty="0"/>
          </a:p>
        </p:txBody>
      </p:sp>
      <p:sp>
        <p:nvSpPr>
          <p:cNvPr id="5" name="Footer Placeholder 4"/>
          <p:cNvSpPr>
            <a:spLocks noGrp="1"/>
          </p:cNvSpPr>
          <p:nvPr>
            <p:ph type="ftr" sz="quarter" idx="11"/>
          </p:nvPr>
        </p:nvSpPr>
        <p:spPr>
          <a:xfrm>
            <a:off x="561110" y="6391838"/>
            <a:ext cx="3859795" cy="304801"/>
          </a:xfrm>
          <a:prstGeom prst="rect">
            <a:avLst/>
          </a:prstGeom>
        </p:spPr>
        <p:txBody>
          <a:bodyPr/>
          <a:lstStyle/>
          <a:p>
            <a:endParaRPr lang="en-US" dirty="0"/>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2540" y="295729"/>
            <a:ext cx="838199" cy="767687"/>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8269788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smtClean="0"/>
              <a:t>4/15/24</a:t>
            </a:fld>
            <a:endParaRPr lang="en-US" dirty="0"/>
          </a:p>
        </p:txBody>
      </p:sp>
      <p:sp>
        <p:nvSpPr>
          <p:cNvPr id="5" name="Footer Placeholder 4"/>
          <p:cNvSpPr>
            <a:spLocks noGrp="1"/>
          </p:cNvSpPr>
          <p:nvPr>
            <p:ph type="ftr" sz="quarter" idx="11"/>
          </p:nvPr>
        </p:nvSpPr>
        <p:spPr>
          <a:xfrm>
            <a:off x="561110" y="6391838"/>
            <a:ext cx="3859795" cy="304801"/>
          </a:xfrm>
          <a:prstGeom prst="rect">
            <a:avLst/>
          </a:prstGeom>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2540" y="295729"/>
            <a:ext cx="838199" cy="767687"/>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6179139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C764DE79-268F-4C1A-8933-263129D2AF90}" type="datetimeFigureOut">
              <a:rPr lang="en-US" smtClean="0"/>
              <a:t>4/15/24</a:t>
            </a:fld>
            <a:endParaRPr lang="en-US" dirty="0"/>
          </a:p>
        </p:txBody>
      </p:sp>
      <p:sp>
        <p:nvSpPr>
          <p:cNvPr id="8" name="Footer Placeholder 7"/>
          <p:cNvSpPr>
            <a:spLocks noGrp="1"/>
          </p:cNvSpPr>
          <p:nvPr>
            <p:ph type="ftr" sz="quarter" idx="11"/>
          </p:nvPr>
        </p:nvSpPr>
        <p:spPr>
          <a:xfrm>
            <a:off x="561110" y="6391838"/>
            <a:ext cx="3859795" cy="304801"/>
          </a:xfrm>
          <a:prstGeom prst="rect">
            <a:avLst/>
          </a:prstGeom>
        </p:spPr>
        <p:txBody>
          <a:bodyPr/>
          <a:lstStyle/>
          <a:p>
            <a:endParaRPr lang="en-US" dirty="0"/>
          </a:p>
        </p:txBody>
      </p:sp>
      <p:sp>
        <p:nvSpPr>
          <p:cNvPr id="9" name="Slide Number Placeholder 8"/>
          <p:cNvSpPr>
            <a:spLocks noGrp="1"/>
          </p:cNvSpPr>
          <p:nvPr>
            <p:ph type="sldNum" sz="quarter" idx="12"/>
          </p:nvPr>
        </p:nvSpPr>
        <p:spPr>
          <a:xfrm>
            <a:off x="10352540" y="295729"/>
            <a:ext cx="838199" cy="767687"/>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655142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C764DE79-268F-4C1A-8933-263129D2AF90}" type="datetimeFigureOut">
              <a:rPr lang="en-US" smtClean="0"/>
              <a:t>4/15/24</a:t>
            </a:fld>
            <a:endParaRPr lang="en-US" dirty="0"/>
          </a:p>
        </p:txBody>
      </p:sp>
      <p:sp>
        <p:nvSpPr>
          <p:cNvPr id="8" name="Footer Placeholder 7"/>
          <p:cNvSpPr>
            <a:spLocks noGrp="1"/>
          </p:cNvSpPr>
          <p:nvPr>
            <p:ph type="ftr" sz="quarter" idx="11"/>
          </p:nvPr>
        </p:nvSpPr>
        <p:spPr>
          <a:xfrm>
            <a:off x="561111" y="6391838"/>
            <a:ext cx="3644282" cy="304801"/>
          </a:xfrm>
          <a:prstGeom prst="rect">
            <a:avLst/>
          </a:prstGeom>
        </p:spPr>
        <p:txBody>
          <a:bodyPr/>
          <a:lstStyle/>
          <a:p>
            <a:endParaRPr lang="en-US" dirty="0"/>
          </a:p>
        </p:txBody>
      </p:sp>
      <p:sp>
        <p:nvSpPr>
          <p:cNvPr id="9" name="Slide Number Placeholder 8"/>
          <p:cNvSpPr>
            <a:spLocks noGrp="1"/>
          </p:cNvSpPr>
          <p:nvPr>
            <p:ph type="sldNum" sz="quarter" idx="12"/>
          </p:nvPr>
        </p:nvSpPr>
        <p:spPr>
          <a:xfrm>
            <a:off x="10352540" y="295729"/>
            <a:ext cx="838199" cy="767687"/>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3299030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C764DE79-268F-4C1A-8933-263129D2AF90}" type="datetimeFigureOut">
              <a:rPr lang="en-US" smtClean="0"/>
              <a:t>4/15/24</a:t>
            </a:fld>
            <a:endParaRPr lang="en-US" dirty="0"/>
          </a:p>
        </p:txBody>
      </p:sp>
      <p:sp>
        <p:nvSpPr>
          <p:cNvPr id="5" name="Footer Placeholder 4"/>
          <p:cNvSpPr>
            <a:spLocks noGrp="1"/>
          </p:cNvSpPr>
          <p:nvPr>
            <p:ph type="ftr" sz="quarter" idx="11"/>
          </p:nvPr>
        </p:nvSpPr>
        <p:spPr>
          <a:xfrm>
            <a:off x="561110" y="6391838"/>
            <a:ext cx="3859795" cy="304801"/>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352540" y="295729"/>
            <a:ext cx="838199" cy="767687"/>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1812903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C764DE79-268F-4C1A-8933-263129D2AF90}" type="datetimeFigureOut">
              <a:rPr lang="en-US" smtClean="0"/>
              <a:t>4/15/24</a:t>
            </a:fld>
            <a:endParaRPr lang="en-US" dirty="0"/>
          </a:p>
        </p:txBody>
      </p:sp>
      <p:sp>
        <p:nvSpPr>
          <p:cNvPr id="5" name="Footer Placeholder 4"/>
          <p:cNvSpPr>
            <a:spLocks noGrp="1"/>
          </p:cNvSpPr>
          <p:nvPr>
            <p:ph type="ftr" sz="quarter" idx="11"/>
          </p:nvPr>
        </p:nvSpPr>
        <p:spPr>
          <a:xfrm>
            <a:off x="561110" y="6391838"/>
            <a:ext cx="3859795" cy="304801"/>
          </a:xfrm>
          <a:prstGeom prst="rect">
            <a:avLst/>
          </a:prstGeom>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2540" y="295729"/>
            <a:ext cx="838199" cy="767687"/>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244368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2">
                    <a:lumMod val="75000"/>
                  </a:schemeClr>
                </a:solidFill>
              </a:defRPr>
            </a:lvl1pPr>
          </a:lstStyle>
          <a:p>
            <a:r>
              <a:rPr lang="en-US" dirty="0"/>
              <a:t>Click to edit Master title style</a:t>
            </a:r>
          </a:p>
        </p:txBody>
      </p:sp>
      <p:sp>
        <p:nvSpPr>
          <p:cNvPr id="3" name="Content Placeholder 2"/>
          <p:cNvSpPr>
            <a:spLocks noGrp="1"/>
          </p:cNvSpPr>
          <p:nvPr>
            <p:ph idx="1"/>
          </p:nvPr>
        </p:nvSpPr>
        <p:spPr>
          <a:xfrm>
            <a:off x="1142428" y="2390557"/>
            <a:ext cx="8825659" cy="3416300"/>
          </a:xfrm>
        </p:spPr>
        <p:txBody>
          <a:bodyPr/>
          <a:lstStyle>
            <a:lvl1pPr marL="285750" indent="-285750">
              <a:buSzPct val="120000"/>
              <a:buFont typeface="Arial" panose="020B0604020202020204" pitchFamily="34" charset="0"/>
              <a:buChar char="•"/>
              <a:defRPr/>
            </a:lvl1pPr>
            <a:lvl2pPr marL="742950" indent="-285750">
              <a:buSzPct val="120000"/>
              <a:buFont typeface="Arial" panose="020B0604020202020204" pitchFamily="34" charset="0"/>
              <a:buChar char="•"/>
              <a:defRPr/>
            </a:lvl2pPr>
            <a:lvl3pPr marL="1200150" indent="-285750">
              <a:buSzPct val="120000"/>
              <a:buFont typeface="Arial" panose="020B0604020202020204" pitchFamily="34" charset="0"/>
              <a:buChar char="•"/>
              <a:defRPr/>
            </a:lvl3pPr>
            <a:lvl4pPr marL="1543050" indent="-171450">
              <a:buSzPct val="120000"/>
              <a:buFont typeface="Arial" panose="020B0604020202020204" pitchFamily="34" charset="0"/>
              <a:buChar char="•"/>
              <a:defRPr/>
            </a:lvl4pPr>
            <a:lvl5pPr marL="2000250" indent="-171450">
              <a:buSzPct val="120000"/>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smtClean="0"/>
              <a:t>4/15/24</a:t>
            </a:fld>
            <a:endParaRPr lang="en-US" dirty="0"/>
          </a:p>
        </p:txBody>
      </p:sp>
      <p:sp>
        <p:nvSpPr>
          <p:cNvPr id="5" name="Footer Placeholder 4"/>
          <p:cNvSpPr>
            <a:spLocks noGrp="1"/>
          </p:cNvSpPr>
          <p:nvPr>
            <p:ph type="ftr" sz="quarter" idx="11"/>
          </p:nvPr>
        </p:nvSpPr>
        <p:spPr>
          <a:xfrm>
            <a:off x="561110" y="6391838"/>
            <a:ext cx="3859795" cy="304801"/>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352540" y="295729"/>
            <a:ext cx="838199" cy="767687"/>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0544169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smtClean="0"/>
              <a:t>4/15/24</a:t>
            </a:fld>
            <a:endParaRPr lang="en-US" dirty="0"/>
          </a:p>
        </p:txBody>
      </p:sp>
      <p:sp>
        <p:nvSpPr>
          <p:cNvPr id="5" name="Footer Placeholder 4"/>
          <p:cNvSpPr>
            <a:spLocks noGrp="1"/>
          </p:cNvSpPr>
          <p:nvPr>
            <p:ph type="ftr" sz="quarter" idx="11"/>
          </p:nvPr>
        </p:nvSpPr>
        <p:spPr>
          <a:xfrm>
            <a:off x="561110" y="6391838"/>
            <a:ext cx="3859795" cy="304801"/>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352540" y="295729"/>
            <a:ext cx="838199" cy="767687"/>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7991628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t>4/15/24</a:t>
            </a:fld>
            <a:endParaRPr lang="en-US" dirty="0"/>
          </a:p>
        </p:txBody>
      </p:sp>
      <p:sp>
        <p:nvSpPr>
          <p:cNvPr id="6" name="Footer Placeholder 5"/>
          <p:cNvSpPr>
            <a:spLocks noGrp="1"/>
          </p:cNvSpPr>
          <p:nvPr>
            <p:ph type="ftr" sz="quarter" idx="11"/>
          </p:nvPr>
        </p:nvSpPr>
        <p:spPr>
          <a:xfrm>
            <a:off x="561110" y="6391838"/>
            <a:ext cx="3859795" cy="304801"/>
          </a:xfrm>
          <a:prstGeom prst="rect">
            <a:avLst/>
          </a:prstGeom>
        </p:spPr>
        <p:txBody>
          <a:bodyPr/>
          <a:lstStyle/>
          <a:p>
            <a:endParaRPr lang="en-US" dirty="0"/>
          </a:p>
        </p:txBody>
      </p:sp>
    </p:spTree>
    <p:extLst>
      <p:ext uri="{BB962C8B-B14F-4D97-AF65-F5344CB8AC3E}">
        <p14:creationId xmlns:p14="http://schemas.microsoft.com/office/powerpoint/2010/main" val="3266935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t>4/15/24</a:t>
            </a:fld>
            <a:endParaRPr lang="en-US" dirty="0"/>
          </a:p>
        </p:txBody>
      </p:sp>
      <p:sp>
        <p:nvSpPr>
          <p:cNvPr id="8" name="Footer Placeholder 7"/>
          <p:cNvSpPr>
            <a:spLocks noGrp="1"/>
          </p:cNvSpPr>
          <p:nvPr>
            <p:ph type="ftr" sz="quarter" idx="11"/>
          </p:nvPr>
        </p:nvSpPr>
        <p:spPr>
          <a:xfrm>
            <a:off x="561110" y="6391838"/>
            <a:ext cx="3859795" cy="304801"/>
          </a:xfrm>
          <a:prstGeom prst="rect">
            <a:avLst/>
          </a:prstGeom>
        </p:spPr>
        <p:txBody>
          <a:bodyPr/>
          <a:lstStyle/>
          <a:p>
            <a:endParaRPr lang="en-US" dirty="0"/>
          </a:p>
        </p:txBody>
      </p:sp>
      <p:sp>
        <p:nvSpPr>
          <p:cNvPr id="9" name="Slide Number Placeholder 8"/>
          <p:cNvSpPr>
            <a:spLocks noGrp="1"/>
          </p:cNvSpPr>
          <p:nvPr>
            <p:ph type="sldNum" sz="quarter" idx="12"/>
          </p:nvPr>
        </p:nvSpPr>
        <p:spPr>
          <a:xfrm>
            <a:off x="10352540" y="295729"/>
            <a:ext cx="838199" cy="767687"/>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019333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t>4/15/24</a:t>
            </a:fld>
            <a:endParaRPr lang="en-US" dirty="0"/>
          </a:p>
        </p:txBody>
      </p:sp>
      <p:sp>
        <p:nvSpPr>
          <p:cNvPr id="4" name="Footer Placeholder 3"/>
          <p:cNvSpPr>
            <a:spLocks noGrp="1"/>
          </p:cNvSpPr>
          <p:nvPr>
            <p:ph type="ftr" sz="quarter" idx="11"/>
          </p:nvPr>
        </p:nvSpPr>
        <p:spPr>
          <a:xfrm>
            <a:off x="561110" y="6391838"/>
            <a:ext cx="3859795" cy="304801"/>
          </a:xfrm>
          <a:prstGeom prst="rect">
            <a:avLst/>
          </a:prstGeom>
        </p:spPr>
        <p:txBody>
          <a:bodyPr/>
          <a:lstStyle/>
          <a:p>
            <a:endParaRPr lang="en-US" dirty="0"/>
          </a:p>
        </p:txBody>
      </p:sp>
      <p:sp>
        <p:nvSpPr>
          <p:cNvPr id="5" name="Slide Number Placeholder 4"/>
          <p:cNvSpPr>
            <a:spLocks noGrp="1"/>
          </p:cNvSpPr>
          <p:nvPr>
            <p:ph type="sldNum" sz="quarter" idx="12"/>
          </p:nvPr>
        </p:nvSpPr>
        <p:spPr>
          <a:xfrm>
            <a:off x="10352540" y="295729"/>
            <a:ext cx="838199" cy="767687"/>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4827700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t>4/15/24</a:t>
            </a:fld>
            <a:endParaRPr lang="en-US" dirty="0"/>
          </a:p>
        </p:txBody>
      </p:sp>
      <p:sp>
        <p:nvSpPr>
          <p:cNvPr id="3" name="Footer Placeholder 2"/>
          <p:cNvSpPr>
            <a:spLocks noGrp="1"/>
          </p:cNvSpPr>
          <p:nvPr>
            <p:ph type="ftr" sz="quarter" idx="11"/>
          </p:nvPr>
        </p:nvSpPr>
        <p:spPr>
          <a:xfrm>
            <a:off x="561110" y="6391838"/>
            <a:ext cx="3859795" cy="304801"/>
          </a:xfrm>
          <a:prstGeom prst="rect">
            <a:avLst/>
          </a:prstGeom>
        </p:spPr>
        <p:txBody>
          <a:bodyPr/>
          <a:lstStyle/>
          <a:p>
            <a:endParaRPr lang="en-US" dirty="0"/>
          </a:p>
        </p:txBody>
      </p:sp>
      <p:sp>
        <p:nvSpPr>
          <p:cNvPr id="4" name="Slide Number Placeholder 3"/>
          <p:cNvSpPr>
            <a:spLocks noGrp="1"/>
          </p:cNvSpPr>
          <p:nvPr>
            <p:ph type="sldNum" sz="quarter" idx="12"/>
          </p:nvPr>
        </p:nvSpPr>
        <p:spPr>
          <a:xfrm>
            <a:off x="10352540" y="295729"/>
            <a:ext cx="838199" cy="767687"/>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8472955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4/15/24</a:t>
            </a:fld>
            <a:endParaRPr lang="en-US" dirty="0"/>
          </a:p>
        </p:txBody>
      </p:sp>
      <p:sp>
        <p:nvSpPr>
          <p:cNvPr id="6" name="Footer Placeholder 5"/>
          <p:cNvSpPr>
            <a:spLocks noGrp="1"/>
          </p:cNvSpPr>
          <p:nvPr>
            <p:ph type="ftr" sz="quarter" idx="11"/>
          </p:nvPr>
        </p:nvSpPr>
        <p:spPr>
          <a:xfrm>
            <a:off x="561110" y="6391838"/>
            <a:ext cx="3859795" cy="304801"/>
          </a:xfrm>
          <a:prstGeom prst="rect">
            <a:avLst/>
          </a:prstGeom>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a:xfrm>
            <a:off x="10352540" y="295729"/>
            <a:ext cx="838199" cy="767687"/>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4463257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4/15/24</a:t>
            </a:fld>
            <a:endParaRPr lang="en-US" dirty="0"/>
          </a:p>
        </p:txBody>
      </p:sp>
      <p:sp>
        <p:nvSpPr>
          <p:cNvPr id="6" name="Footer Placeholder 5"/>
          <p:cNvSpPr>
            <a:spLocks noGrp="1"/>
          </p:cNvSpPr>
          <p:nvPr>
            <p:ph type="ftr" sz="quarter" idx="11"/>
          </p:nvPr>
        </p:nvSpPr>
        <p:spPr>
          <a:xfrm>
            <a:off x="561110" y="6391838"/>
            <a:ext cx="3859795" cy="304801"/>
          </a:xfrm>
          <a:prstGeom prst="rect">
            <a:avLst/>
          </a:prstGeom>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a:xfrm>
            <a:off x="10352540" y="295729"/>
            <a:ext cx="838199" cy="767687"/>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408261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1001261" y="723900"/>
            <a:ext cx="8761413" cy="706964"/>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1001260" y="2064880"/>
            <a:ext cx="8761413" cy="34163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0903625"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C764DE79-268F-4C1A-8933-263129D2AF90}" type="datetimeFigureOut">
              <a:rPr lang="en-US" smtClean="0"/>
              <a:t>4/15/24</a:t>
            </a:fld>
            <a:endParaRPr lang="en-US" dirty="0"/>
          </a:p>
        </p:txBody>
      </p:sp>
    </p:spTree>
    <p:extLst>
      <p:ext uri="{BB962C8B-B14F-4D97-AF65-F5344CB8AC3E}">
        <p14:creationId xmlns:p14="http://schemas.microsoft.com/office/powerpoint/2010/main" val="42196813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b="0" i="0" kern="1200">
          <a:solidFill>
            <a:srgbClr val="777DA7"/>
          </a:solidFill>
          <a:latin typeface="Garamond" panose="02020404030301010803" pitchFamily="18"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rgbClr val="D5573B"/>
          </a:solidFill>
          <a:latin typeface="Avenir Book" panose="02000503020000020003" pitchFamily="2" charset="0"/>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rgbClr val="D5573B"/>
          </a:solidFill>
          <a:latin typeface="Avenir Book" panose="02000503020000020003" pitchFamily="2" charset="0"/>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rgbClr val="D5573B"/>
          </a:solidFill>
          <a:latin typeface="Avenir Book" panose="02000503020000020003" pitchFamily="2" charset="0"/>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rgbClr val="D5573B"/>
          </a:solidFill>
          <a:latin typeface="Avenir Book" panose="02000503020000020003" pitchFamily="2" charset="0"/>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rgbClr val="D5573B"/>
          </a:solidFill>
          <a:latin typeface="Avenir Book" panose="02000503020000020003" pitchFamily="2" charset="0"/>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google.com/search?client=firefox-b-1-d&amp;q=climate+fresk+children%27s+version#fpstate=ive&amp;vld=cid:91cd0d76,vid:Bilh8duunmU"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sv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sv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9.emf"/><Relationship Id="rId7" Type="http://schemas.openxmlformats.org/officeDocument/2006/relationships/image" Target="../media/image23.em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2.emf"/><Relationship Id="rId5" Type="http://schemas.openxmlformats.org/officeDocument/2006/relationships/image" Target="../media/image21.emf"/><Relationship Id="rId4" Type="http://schemas.openxmlformats.org/officeDocument/2006/relationships/image" Target="../media/image20.emf"/><Relationship Id="rId9" Type="http://schemas.openxmlformats.org/officeDocument/2006/relationships/image" Target="../media/image37.png"/></Relationships>
</file>

<file path=ppt/slides/_rels/slide1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0.emf"/><Relationship Id="rId7"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23.emf"/><Relationship Id="rId4" Type="http://schemas.openxmlformats.org/officeDocument/2006/relationships/image" Target="../media/image22.emf"/><Relationship Id="rId9" Type="http://schemas.openxmlformats.org/officeDocument/2006/relationships/image" Target="../media/image41.png"/></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47.emf"/><Relationship Id="rId1" Type="http://schemas.openxmlformats.org/officeDocument/2006/relationships/slideLayout" Target="../slideLayouts/slideLayout2.xml"/><Relationship Id="rId6" Type="http://schemas.openxmlformats.org/officeDocument/2006/relationships/image" Target="../media/image51.emf"/><Relationship Id="rId5" Type="http://schemas.openxmlformats.org/officeDocument/2006/relationships/image" Target="../media/image50.png"/><Relationship Id="rId4" Type="http://schemas.openxmlformats.org/officeDocument/2006/relationships/image" Target="../media/image49.emf"/></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ideo" Target="https://www.youtube.com/embed/0hkG0xUIHp8?feature=oembed" TargetMode="Externa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emf"/><Relationship Id="rId7" Type="http://schemas.openxmlformats.org/officeDocument/2006/relationships/image" Target="../media/image18.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15.emf"/></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emf"/><Relationship Id="rId7" Type="http://schemas.openxmlformats.org/officeDocument/2006/relationships/image" Target="../media/image24.png"/><Relationship Id="rId2" Type="http://schemas.openxmlformats.org/officeDocument/2006/relationships/image" Target="../media/image19.emf"/><Relationship Id="rId1" Type="http://schemas.openxmlformats.org/officeDocument/2006/relationships/slideLayout" Target="../slideLayouts/slideLayout2.xml"/><Relationship Id="rId6" Type="http://schemas.openxmlformats.org/officeDocument/2006/relationships/image" Target="../media/image23.emf"/><Relationship Id="rId5" Type="http://schemas.openxmlformats.org/officeDocument/2006/relationships/image" Target="../media/image22.emf"/><Relationship Id="rId4" Type="http://schemas.openxmlformats.org/officeDocument/2006/relationships/image" Target="../media/image21.emf"/></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CB379DC-9F54-364C-B430-7E121FB1832A}"/>
              </a:ext>
            </a:extLst>
          </p:cNvPr>
          <p:cNvSpPr txBox="1"/>
          <p:nvPr/>
        </p:nvSpPr>
        <p:spPr>
          <a:xfrm>
            <a:off x="966651" y="1468347"/>
            <a:ext cx="6113418" cy="3139321"/>
          </a:xfrm>
          <a:prstGeom prst="rect">
            <a:avLst/>
          </a:prstGeom>
          <a:noFill/>
        </p:spPr>
        <p:txBody>
          <a:bodyPr wrap="square" rtlCol="0">
            <a:spAutoFit/>
          </a:bodyPr>
          <a:lstStyle/>
          <a:p>
            <a:r>
              <a:rPr lang="en-US" b="1" dirty="0">
                <a:latin typeface="Raleway" panose="020B0003030101060003" pitchFamily="34" charset="0"/>
              </a:rPr>
              <a:t>Materials:</a:t>
            </a:r>
          </a:p>
          <a:p>
            <a:pPr marL="285750" indent="-285750">
              <a:buFont typeface="Arial" panose="020B0604020202020204" pitchFamily="34" charset="0"/>
              <a:buChar char="•"/>
            </a:pPr>
            <a:r>
              <a:rPr lang="en-US" dirty="0">
                <a:solidFill>
                  <a:srgbClr val="C00000"/>
                </a:solidFill>
                <a:latin typeface="Raleway" panose="020B0003030101060003" pitchFamily="34" charset="0"/>
              </a:rPr>
              <a:t>Laptop</a:t>
            </a:r>
          </a:p>
          <a:p>
            <a:pPr marL="285750" indent="-285750">
              <a:buFont typeface="Arial" panose="020B0604020202020204" pitchFamily="34" charset="0"/>
              <a:buChar char="•"/>
            </a:pPr>
            <a:r>
              <a:rPr lang="en-US" dirty="0">
                <a:solidFill>
                  <a:srgbClr val="C00000"/>
                </a:solidFill>
                <a:latin typeface="Raleway" panose="020B0003030101060003" pitchFamily="34" charset="0"/>
              </a:rPr>
              <a:t>Index cards: name tents for participants</a:t>
            </a:r>
          </a:p>
          <a:p>
            <a:pPr marL="285750" indent="-285750">
              <a:buFont typeface="Arial" panose="020B0604020202020204" pitchFamily="34" charset="0"/>
              <a:buChar char="•"/>
            </a:pPr>
            <a:r>
              <a:rPr lang="en-US" dirty="0">
                <a:solidFill>
                  <a:srgbClr val="C00000"/>
                </a:solidFill>
                <a:latin typeface="Raleway" panose="020B0003030101060003" pitchFamily="34" charset="0"/>
              </a:rPr>
              <a:t>Sets of </a:t>
            </a:r>
            <a:r>
              <a:rPr lang="en-US" dirty="0" err="1">
                <a:solidFill>
                  <a:srgbClr val="C00000"/>
                </a:solidFill>
                <a:latin typeface="Raleway" panose="020B0003030101060003" pitchFamily="34" charset="0"/>
              </a:rPr>
              <a:t>Fresk</a:t>
            </a:r>
            <a:r>
              <a:rPr lang="en-US" dirty="0">
                <a:solidFill>
                  <a:srgbClr val="C00000"/>
                </a:solidFill>
                <a:latin typeface="Raleway" panose="020B0003030101060003" pitchFamily="34" charset="0"/>
              </a:rPr>
              <a:t> cards </a:t>
            </a:r>
          </a:p>
          <a:p>
            <a:pPr marL="285750" indent="-285750">
              <a:buFont typeface="Arial" panose="020B0604020202020204" pitchFamily="34" charset="0"/>
              <a:buChar char="•"/>
            </a:pPr>
            <a:r>
              <a:rPr lang="en-US" dirty="0">
                <a:solidFill>
                  <a:srgbClr val="C00000"/>
                </a:solidFill>
                <a:latin typeface="Raleway" panose="020B0003030101060003" pitchFamily="34" charset="0"/>
              </a:rPr>
              <a:t>Butcher paper to place cards on and draw arrows on</a:t>
            </a:r>
          </a:p>
          <a:p>
            <a:pPr marL="285750" indent="-285750">
              <a:buFont typeface="Arial" panose="020B0604020202020204" pitchFamily="34" charset="0"/>
              <a:buChar char="•"/>
            </a:pPr>
            <a:r>
              <a:rPr lang="en-US" dirty="0">
                <a:solidFill>
                  <a:srgbClr val="C00000"/>
                </a:solidFill>
                <a:latin typeface="Raleway" panose="020B0003030101060003" pitchFamily="34" charset="0"/>
              </a:rPr>
              <a:t>Markers</a:t>
            </a:r>
          </a:p>
          <a:p>
            <a:pPr marL="285750" indent="-285750">
              <a:buFont typeface="Arial" panose="020B0604020202020204" pitchFamily="34" charset="0"/>
              <a:buChar char="•"/>
            </a:pPr>
            <a:r>
              <a:rPr lang="en-US" dirty="0">
                <a:solidFill>
                  <a:srgbClr val="C00000"/>
                </a:solidFill>
                <a:latin typeface="Raleway" panose="020B0003030101060003" pitchFamily="34" charset="0"/>
              </a:rPr>
              <a:t>Great video to show: </a:t>
            </a:r>
            <a:r>
              <a:rPr lang="en-US" dirty="0">
                <a:solidFill>
                  <a:srgbClr val="C00000"/>
                </a:solidFill>
                <a:latin typeface="Raleway" panose="020B0003030101060003" pitchFamily="34" charset="0"/>
                <a:hlinkClick r:id="rId2"/>
              </a:rPr>
              <a:t>https://</a:t>
            </a:r>
            <a:r>
              <a:rPr lang="en-US" dirty="0" err="1">
                <a:solidFill>
                  <a:srgbClr val="C00000"/>
                </a:solidFill>
                <a:latin typeface="Raleway" panose="020B0003030101060003" pitchFamily="34" charset="0"/>
                <a:hlinkClick r:id="rId2"/>
              </a:rPr>
              <a:t>www.google.com</a:t>
            </a:r>
            <a:r>
              <a:rPr lang="en-US" dirty="0">
                <a:solidFill>
                  <a:srgbClr val="C00000"/>
                </a:solidFill>
                <a:latin typeface="Raleway" panose="020B0003030101060003" pitchFamily="34" charset="0"/>
                <a:hlinkClick r:id="rId2"/>
              </a:rPr>
              <a:t>/</a:t>
            </a:r>
            <a:r>
              <a:rPr lang="en-US" dirty="0" err="1">
                <a:solidFill>
                  <a:srgbClr val="C00000"/>
                </a:solidFill>
                <a:latin typeface="Raleway" panose="020B0003030101060003" pitchFamily="34" charset="0"/>
                <a:hlinkClick r:id="rId2"/>
              </a:rPr>
              <a:t>search?client</a:t>
            </a:r>
            <a:r>
              <a:rPr lang="en-US" dirty="0">
                <a:solidFill>
                  <a:srgbClr val="C00000"/>
                </a:solidFill>
                <a:latin typeface="Raleway" panose="020B0003030101060003" pitchFamily="34" charset="0"/>
                <a:hlinkClick r:id="rId2"/>
              </a:rPr>
              <a:t>=firefox-b-1-d&amp;q=climate+fresk+children%27s+version#fpstate=</a:t>
            </a:r>
            <a:r>
              <a:rPr lang="en-US" dirty="0" err="1">
                <a:solidFill>
                  <a:srgbClr val="C00000"/>
                </a:solidFill>
                <a:latin typeface="Raleway" panose="020B0003030101060003" pitchFamily="34" charset="0"/>
                <a:hlinkClick r:id="rId2"/>
              </a:rPr>
              <a:t>ive&amp;vld</a:t>
            </a:r>
            <a:r>
              <a:rPr lang="en-US" dirty="0">
                <a:solidFill>
                  <a:srgbClr val="C00000"/>
                </a:solidFill>
                <a:latin typeface="Raleway" panose="020B0003030101060003" pitchFamily="34" charset="0"/>
                <a:hlinkClick r:id="rId2"/>
              </a:rPr>
              <a:t>=cid:91cd0d76,vid:Bilh8duunmU</a:t>
            </a:r>
            <a:endParaRPr lang="en-US" dirty="0">
              <a:solidFill>
                <a:srgbClr val="C00000"/>
              </a:solidFill>
              <a:latin typeface="Raleway" panose="020B0003030101060003" pitchFamily="34" charset="0"/>
            </a:endParaRPr>
          </a:p>
          <a:p>
            <a:endParaRPr lang="en-US" dirty="0">
              <a:solidFill>
                <a:srgbClr val="C00000"/>
              </a:solidFill>
              <a:latin typeface="Raleway" panose="020B0003030101060003" pitchFamily="34" charset="0"/>
            </a:endParaRPr>
          </a:p>
        </p:txBody>
      </p:sp>
      <p:sp>
        <p:nvSpPr>
          <p:cNvPr id="5" name="TextBox 4">
            <a:extLst>
              <a:ext uri="{FF2B5EF4-FFF2-40B4-BE49-F238E27FC236}">
                <a16:creationId xmlns:a16="http://schemas.microsoft.com/office/drawing/2014/main" id="{85A339D7-58E5-9862-7025-0E0D59B717D7}"/>
              </a:ext>
            </a:extLst>
          </p:cNvPr>
          <p:cNvSpPr txBox="1"/>
          <p:nvPr/>
        </p:nvSpPr>
        <p:spPr>
          <a:xfrm>
            <a:off x="1084216" y="4775315"/>
            <a:ext cx="5011784" cy="1477328"/>
          </a:xfrm>
          <a:prstGeom prst="rect">
            <a:avLst/>
          </a:prstGeom>
          <a:noFill/>
        </p:spPr>
        <p:txBody>
          <a:bodyPr wrap="square" rtlCol="0">
            <a:spAutoFit/>
          </a:bodyPr>
          <a:lstStyle/>
          <a:p>
            <a:r>
              <a:rPr lang="en-US" b="1" dirty="0">
                <a:latin typeface="Raleway" panose="020B0003030101060003" pitchFamily="34" charset="0"/>
              </a:rPr>
              <a:t>Do before we leave:</a:t>
            </a:r>
          </a:p>
          <a:p>
            <a:pPr marL="285750" indent="-285750">
              <a:buFont typeface="Arial" panose="020B0604020202020204" pitchFamily="34" charset="0"/>
              <a:buChar char="•"/>
            </a:pPr>
            <a:r>
              <a:rPr lang="en-US" b="1" dirty="0">
                <a:solidFill>
                  <a:srgbClr val="C00000"/>
                </a:solidFill>
                <a:latin typeface="Raleway" panose="020B0003030101060003" pitchFamily="34" charset="0"/>
              </a:rPr>
              <a:t>Read Facilitator Guide!</a:t>
            </a:r>
          </a:p>
          <a:p>
            <a:pPr marL="285750" indent="-285750">
              <a:buFont typeface="Arial" panose="020B0604020202020204" pitchFamily="34" charset="0"/>
              <a:buChar char="•"/>
            </a:pPr>
            <a:r>
              <a:rPr lang="en-US" dirty="0">
                <a:solidFill>
                  <a:srgbClr val="C00000"/>
                </a:solidFill>
                <a:latin typeface="Raleway" panose="020B0003030101060003" pitchFamily="34" charset="0"/>
              </a:rPr>
              <a:t>Cut up </a:t>
            </a:r>
            <a:r>
              <a:rPr lang="en-US" dirty="0" err="1">
                <a:solidFill>
                  <a:srgbClr val="C00000"/>
                </a:solidFill>
                <a:latin typeface="Raleway" panose="020B0003030101060003" pitchFamily="34" charset="0"/>
              </a:rPr>
              <a:t>Fresk</a:t>
            </a:r>
            <a:r>
              <a:rPr lang="en-US" dirty="0">
                <a:solidFill>
                  <a:srgbClr val="C00000"/>
                </a:solidFill>
                <a:latin typeface="Raleway" panose="020B0003030101060003" pitchFamily="34" charset="0"/>
              </a:rPr>
              <a:t> cards &amp; put into zip locks</a:t>
            </a:r>
          </a:p>
          <a:p>
            <a:pPr marL="285750" indent="-285750">
              <a:buFont typeface="Arial" panose="020B0604020202020204" pitchFamily="34" charset="0"/>
              <a:buChar char="•"/>
            </a:pPr>
            <a:r>
              <a:rPr lang="en-US" dirty="0">
                <a:solidFill>
                  <a:srgbClr val="C00000"/>
                </a:solidFill>
                <a:latin typeface="Raleway" panose="020B0003030101060003" pitchFamily="34" charset="0"/>
              </a:rPr>
              <a:t>[Other?] </a:t>
            </a:r>
          </a:p>
          <a:p>
            <a:endParaRPr lang="en-US" dirty="0">
              <a:solidFill>
                <a:srgbClr val="C00000"/>
              </a:solidFill>
              <a:latin typeface="Raleway" panose="020B0003030101060003" pitchFamily="34" charset="0"/>
            </a:endParaRPr>
          </a:p>
        </p:txBody>
      </p:sp>
      <p:sp>
        <p:nvSpPr>
          <p:cNvPr id="6" name="TextBox 5">
            <a:extLst>
              <a:ext uri="{FF2B5EF4-FFF2-40B4-BE49-F238E27FC236}">
                <a16:creationId xmlns:a16="http://schemas.microsoft.com/office/drawing/2014/main" id="{AC880EBC-7094-934E-C3B3-E14FA6841EF9}"/>
              </a:ext>
            </a:extLst>
          </p:cNvPr>
          <p:cNvSpPr txBox="1"/>
          <p:nvPr/>
        </p:nvSpPr>
        <p:spPr>
          <a:xfrm>
            <a:off x="7328263" y="1470382"/>
            <a:ext cx="3566160" cy="2308324"/>
          </a:xfrm>
          <a:prstGeom prst="rect">
            <a:avLst/>
          </a:prstGeom>
          <a:noFill/>
        </p:spPr>
        <p:txBody>
          <a:bodyPr wrap="square" rtlCol="0">
            <a:spAutoFit/>
          </a:bodyPr>
          <a:lstStyle/>
          <a:p>
            <a:r>
              <a:rPr lang="en-US" b="1" dirty="0">
                <a:latin typeface="Raleway" panose="020B0003030101060003" pitchFamily="34" charset="0"/>
              </a:rPr>
              <a:t>Do when we get there:</a:t>
            </a:r>
          </a:p>
          <a:p>
            <a:pPr marL="285750" indent="-285750">
              <a:buFont typeface="Arial" panose="020B0604020202020204" pitchFamily="34" charset="0"/>
              <a:buChar char="•"/>
            </a:pPr>
            <a:r>
              <a:rPr lang="en-US" dirty="0">
                <a:solidFill>
                  <a:srgbClr val="C00000"/>
                </a:solidFill>
                <a:latin typeface="Raleway" panose="020B0003030101060003" pitchFamily="34" charset="0"/>
              </a:rPr>
              <a:t>Assemble tables</a:t>
            </a:r>
          </a:p>
          <a:p>
            <a:pPr marL="285750" indent="-285750">
              <a:buFont typeface="Arial" panose="020B0604020202020204" pitchFamily="34" charset="0"/>
              <a:buChar char="•"/>
            </a:pPr>
            <a:r>
              <a:rPr lang="en-US" dirty="0">
                <a:solidFill>
                  <a:srgbClr val="C00000"/>
                </a:solidFill>
                <a:latin typeface="Raleway" panose="020B0003030101060003" pitchFamily="34" charset="0"/>
              </a:rPr>
              <a:t>Put down butcher paper</a:t>
            </a:r>
          </a:p>
          <a:p>
            <a:pPr marL="285750" indent="-285750">
              <a:buFont typeface="Arial" panose="020B0604020202020204" pitchFamily="34" charset="0"/>
              <a:buChar char="•"/>
            </a:pPr>
            <a:r>
              <a:rPr lang="en-US" dirty="0">
                <a:solidFill>
                  <a:srgbClr val="C00000"/>
                </a:solidFill>
                <a:latin typeface="Raleway" panose="020B0003030101060003" pitchFamily="34" charset="0"/>
              </a:rPr>
              <a:t>Hook up laptop and connect to videos</a:t>
            </a:r>
          </a:p>
          <a:p>
            <a:pPr marL="285750" indent="-285750">
              <a:buFont typeface="Arial" panose="020B0604020202020204" pitchFamily="34" charset="0"/>
              <a:buChar char="•"/>
            </a:pPr>
            <a:endParaRPr lang="en-US" dirty="0">
              <a:solidFill>
                <a:srgbClr val="C00000"/>
              </a:solidFill>
              <a:latin typeface="Raleway" panose="020B0003030101060003" pitchFamily="34" charset="0"/>
            </a:endParaRPr>
          </a:p>
          <a:p>
            <a:endParaRPr lang="en-US" dirty="0">
              <a:solidFill>
                <a:srgbClr val="C00000"/>
              </a:solidFill>
              <a:latin typeface="Raleway" panose="020B0003030101060003" pitchFamily="34" charset="0"/>
            </a:endParaRPr>
          </a:p>
          <a:p>
            <a:endParaRPr lang="en-US" dirty="0">
              <a:solidFill>
                <a:srgbClr val="C00000"/>
              </a:solidFill>
              <a:latin typeface="Raleway" panose="020B0003030101060003" pitchFamily="34" charset="0"/>
            </a:endParaRPr>
          </a:p>
        </p:txBody>
      </p:sp>
      <p:sp>
        <p:nvSpPr>
          <p:cNvPr id="7" name="TextBox 6">
            <a:extLst>
              <a:ext uri="{FF2B5EF4-FFF2-40B4-BE49-F238E27FC236}">
                <a16:creationId xmlns:a16="http://schemas.microsoft.com/office/drawing/2014/main" id="{AB501EE0-29F6-8D2A-88F3-8C2D3A31DD83}"/>
              </a:ext>
            </a:extLst>
          </p:cNvPr>
          <p:cNvSpPr txBox="1"/>
          <p:nvPr/>
        </p:nvSpPr>
        <p:spPr>
          <a:xfrm>
            <a:off x="7328263" y="3778706"/>
            <a:ext cx="3566160" cy="1477328"/>
          </a:xfrm>
          <a:prstGeom prst="rect">
            <a:avLst/>
          </a:prstGeom>
          <a:noFill/>
        </p:spPr>
        <p:txBody>
          <a:bodyPr wrap="square" rtlCol="0">
            <a:spAutoFit/>
          </a:bodyPr>
          <a:lstStyle/>
          <a:p>
            <a:r>
              <a:rPr lang="en-US" b="1" dirty="0">
                <a:latin typeface="Raleway" panose="020B0003030101060003" pitchFamily="34" charset="0"/>
              </a:rPr>
              <a:t>Timeline:</a:t>
            </a:r>
          </a:p>
          <a:p>
            <a:pPr marL="285750" indent="-285750">
              <a:buFont typeface="Arial" panose="020B0604020202020204" pitchFamily="34" charset="0"/>
              <a:buChar char="•"/>
            </a:pPr>
            <a:r>
              <a:rPr lang="en-US" dirty="0">
                <a:solidFill>
                  <a:srgbClr val="C00000"/>
                </a:solidFill>
                <a:latin typeface="Raleway" panose="020B0003030101060003" pitchFamily="34" charset="0"/>
              </a:rPr>
              <a:t>[Tailor to your needs]</a:t>
            </a:r>
          </a:p>
          <a:p>
            <a:pPr marL="285750" indent="-285750">
              <a:buFont typeface="Arial" panose="020B0604020202020204" pitchFamily="34" charset="0"/>
              <a:buChar char="•"/>
            </a:pPr>
            <a:endParaRPr lang="en-US" dirty="0">
              <a:solidFill>
                <a:srgbClr val="C00000"/>
              </a:solidFill>
              <a:latin typeface="Raleway" panose="020B0003030101060003" pitchFamily="34" charset="0"/>
            </a:endParaRPr>
          </a:p>
          <a:p>
            <a:endParaRPr lang="en-US" dirty="0">
              <a:solidFill>
                <a:srgbClr val="C00000"/>
              </a:solidFill>
              <a:latin typeface="Raleway" panose="020B0003030101060003" pitchFamily="34" charset="0"/>
            </a:endParaRPr>
          </a:p>
          <a:p>
            <a:endParaRPr lang="en-US" dirty="0">
              <a:solidFill>
                <a:srgbClr val="C00000"/>
              </a:solidFill>
              <a:latin typeface="Raleway" panose="020B0003030101060003" pitchFamily="34" charset="0"/>
            </a:endParaRPr>
          </a:p>
        </p:txBody>
      </p:sp>
      <p:sp>
        <p:nvSpPr>
          <p:cNvPr id="2" name="TextBox 1">
            <a:extLst>
              <a:ext uri="{FF2B5EF4-FFF2-40B4-BE49-F238E27FC236}">
                <a16:creationId xmlns:a16="http://schemas.microsoft.com/office/drawing/2014/main" id="{376B588C-D8E8-044B-EBFF-8CF625A05EEA}"/>
              </a:ext>
            </a:extLst>
          </p:cNvPr>
          <p:cNvSpPr txBox="1"/>
          <p:nvPr/>
        </p:nvSpPr>
        <p:spPr>
          <a:xfrm>
            <a:off x="966651" y="600892"/>
            <a:ext cx="9444446" cy="646331"/>
          </a:xfrm>
          <a:prstGeom prst="rect">
            <a:avLst/>
          </a:prstGeom>
          <a:noFill/>
        </p:spPr>
        <p:txBody>
          <a:bodyPr wrap="square" rtlCol="0">
            <a:spAutoFit/>
          </a:bodyPr>
          <a:lstStyle/>
          <a:p>
            <a:r>
              <a:rPr lang="en-US" sz="3600" dirty="0">
                <a:latin typeface="Garamond" panose="02020404030301010803" pitchFamily="18" charset="0"/>
              </a:rPr>
              <a:t>Your preparation checklist (adapt to your needs)</a:t>
            </a:r>
          </a:p>
        </p:txBody>
      </p:sp>
    </p:spTree>
    <p:extLst>
      <p:ext uri="{BB962C8B-B14F-4D97-AF65-F5344CB8AC3E}">
        <p14:creationId xmlns:p14="http://schemas.microsoft.com/office/powerpoint/2010/main" val="9903107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49A8BFF-D004-C0F1-5669-9F5FA0C30305}"/>
              </a:ext>
            </a:extLst>
          </p:cNvPr>
          <p:cNvSpPr/>
          <p:nvPr/>
        </p:nvSpPr>
        <p:spPr>
          <a:xfrm>
            <a:off x="4976949" y="0"/>
            <a:ext cx="72150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1A8E5583-39CB-4EA8-44A7-F822F4C976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7556" y="2696686"/>
            <a:ext cx="3595708" cy="3623800"/>
          </a:xfrm>
          <a:prstGeom prst="rect">
            <a:avLst/>
          </a:prstGeom>
        </p:spPr>
      </p:pic>
      <p:sp>
        <p:nvSpPr>
          <p:cNvPr id="2" name="Title 1">
            <a:extLst>
              <a:ext uri="{FF2B5EF4-FFF2-40B4-BE49-F238E27FC236}">
                <a16:creationId xmlns:a16="http://schemas.microsoft.com/office/drawing/2014/main" id="{5BCE4F1A-DE37-031E-0EF8-D84B9610C7F2}"/>
              </a:ext>
            </a:extLst>
          </p:cNvPr>
          <p:cNvSpPr>
            <a:spLocks noGrp="1"/>
          </p:cNvSpPr>
          <p:nvPr>
            <p:ph type="title"/>
          </p:nvPr>
        </p:nvSpPr>
        <p:spPr>
          <a:xfrm>
            <a:off x="432640" y="1020840"/>
            <a:ext cx="4354509" cy="706964"/>
          </a:xfrm>
        </p:spPr>
        <p:txBody>
          <a:bodyPr/>
          <a:lstStyle/>
          <a:p>
            <a:r>
              <a:rPr lang="en-US" sz="2800" dirty="0">
                <a:solidFill>
                  <a:srgbClr val="C00000"/>
                </a:solidFill>
              </a:rPr>
              <a:t>For facilitators: Menu of different ways to have learners reflect on the activity. Mix and combine these—but do </a:t>
            </a:r>
            <a:r>
              <a:rPr lang="en-US" sz="2800" i="1" dirty="0">
                <a:solidFill>
                  <a:srgbClr val="C00000"/>
                </a:solidFill>
              </a:rPr>
              <a:t>not</a:t>
            </a:r>
            <a:r>
              <a:rPr lang="en-US" sz="2800" dirty="0">
                <a:solidFill>
                  <a:srgbClr val="C00000"/>
                </a:solidFill>
              </a:rPr>
              <a:t> use all!</a:t>
            </a:r>
          </a:p>
        </p:txBody>
      </p:sp>
      <p:sp>
        <p:nvSpPr>
          <p:cNvPr id="3" name="Content Placeholder 2">
            <a:extLst>
              <a:ext uri="{FF2B5EF4-FFF2-40B4-BE49-F238E27FC236}">
                <a16:creationId xmlns:a16="http://schemas.microsoft.com/office/drawing/2014/main" id="{61DFB919-7157-0424-98C4-87B4CCCD3D14}"/>
              </a:ext>
            </a:extLst>
          </p:cNvPr>
          <p:cNvSpPr>
            <a:spLocks noGrp="1"/>
          </p:cNvSpPr>
          <p:nvPr>
            <p:ph idx="1"/>
          </p:nvPr>
        </p:nvSpPr>
        <p:spPr>
          <a:xfrm>
            <a:off x="5490758" y="427328"/>
            <a:ext cx="6023686" cy="4297626"/>
          </a:xfrm>
        </p:spPr>
        <p:txBody>
          <a:bodyPr>
            <a:noAutofit/>
          </a:bodyPr>
          <a:lstStyle/>
          <a:p>
            <a:pPr>
              <a:lnSpc>
                <a:spcPct val="120000"/>
              </a:lnSpc>
            </a:pPr>
            <a:r>
              <a:rPr lang="en-US" sz="1400" dirty="0">
                <a:solidFill>
                  <a:schemeClr val="bg1"/>
                </a:solidFill>
              </a:rPr>
              <a:t>1. Members of each group individually identify one or two patterns in their arrangement of cards. What cards are all at the start of your collage? In the middle? Why are they where they are? Then share together as a group. </a:t>
            </a:r>
          </a:p>
          <a:p>
            <a:pPr>
              <a:lnSpc>
                <a:spcPct val="120000"/>
              </a:lnSpc>
            </a:pPr>
            <a:r>
              <a:rPr lang="en-US" sz="1400" dirty="0">
                <a:solidFill>
                  <a:schemeClr val="bg1"/>
                </a:solidFill>
              </a:rPr>
              <a:t>2. Groups discuss: Where did you see patterns of solutions? Are they impacting or disrupting different events represented on other cards? What do most solutions seem to disrupt? What’s one solution that was more difficult to trace back to the events it disrupts?</a:t>
            </a:r>
          </a:p>
          <a:p>
            <a:pPr>
              <a:lnSpc>
                <a:spcPct val="120000"/>
              </a:lnSpc>
            </a:pPr>
            <a:r>
              <a:rPr lang="en-US" sz="1400" dirty="0">
                <a:solidFill>
                  <a:schemeClr val="bg1"/>
                </a:solidFill>
              </a:rPr>
              <a:t>3. In what areas of your </a:t>
            </a:r>
            <a:r>
              <a:rPr lang="en-US" sz="1400" dirty="0" err="1">
                <a:solidFill>
                  <a:schemeClr val="bg1"/>
                </a:solidFill>
              </a:rPr>
              <a:t>Fresk</a:t>
            </a:r>
            <a:r>
              <a:rPr lang="en-US" sz="1400" dirty="0">
                <a:solidFill>
                  <a:schemeClr val="bg1"/>
                </a:solidFill>
              </a:rPr>
              <a:t> did you place social justice opportunities? What does it seem we—meaning those of us gathered here—need to attend to regarding social justice? </a:t>
            </a:r>
          </a:p>
          <a:p>
            <a:pPr>
              <a:lnSpc>
                <a:spcPct val="120000"/>
              </a:lnSpc>
            </a:pPr>
            <a:r>
              <a:rPr lang="en-US" sz="1400" dirty="0">
                <a:solidFill>
                  <a:schemeClr val="bg1"/>
                </a:solidFill>
              </a:rPr>
              <a:t>4. Do a gallery walk in which each group visits two other groups. In each group, one member </a:t>
            </a:r>
            <a:r>
              <a:rPr lang="en-US" sz="1400">
                <a:solidFill>
                  <a:schemeClr val="bg1"/>
                </a:solidFill>
              </a:rPr>
              <a:t>stays with </a:t>
            </a:r>
            <a:r>
              <a:rPr lang="en-US" sz="1400" dirty="0" err="1">
                <a:solidFill>
                  <a:schemeClr val="bg1"/>
                </a:solidFill>
              </a:rPr>
              <a:t>Fresk</a:t>
            </a:r>
            <a:r>
              <a:rPr lang="en-US" sz="1400" dirty="0">
                <a:solidFill>
                  <a:schemeClr val="bg1"/>
                </a:solidFill>
              </a:rPr>
              <a:t> and helps explain the arrangement to visiting groups. After rotating to two other groups, individuals say one thing they learned from other groups.</a:t>
            </a:r>
          </a:p>
          <a:p>
            <a:pPr>
              <a:lnSpc>
                <a:spcPct val="120000"/>
              </a:lnSpc>
            </a:pPr>
            <a:r>
              <a:rPr lang="en-US" sz="1400" dirty="0">
                <a:solidFill>
                  <a:schemeClr val="bg1"/>
                </a:solidFill>
              </a:rPr>
              <a:t>5. Individual groups discuss: What gaps do we have in our thinking right now? What would it be helpful to learn more about? Is it something on the </a:t>
            </a:r>
            <a:r>
              <a:rPr lang="en-US" sz="1400" dirty="0" err="1">
                <a:solidFill>
                  <a:schemeClr val="bg1"/>
                </a:solidFill>
              </a:rPr>
              <a:t>Fresk</a:t>
            </a:r>
            <a:r>
              <a:rPr lang="en-US" sz="1400" dirty="0">
                <a:solidFill>
                  <a:schemeClr val="bg1"/>
                </a:solidFill>
              </a:rPr>
              <a:t>? Some idea related to climate change that is not on the </a:t>
            </a:r>
            <a:r>
              <a:rPr lang="en-US" sz="1400" dirty="0" err="1">
                <a:solidFill>
                  <a:schemeClr val="bg1"/>
                </a:solidFill>
              </a:rPr>
              <a:t>Fresk</a:t>
            </a:r>
            <a:r>
              <a:rPr lang="en-US" sz="1400" dirty="0">
                <a:solidFill>
                  <a:schemeClr val="bg1"/>
                </a:solidFill>
              </a:rPr>
              <a:t>? </a:t>
            </a:r>
          </a:p>
          <a:p>
            <a:pPr>
              <a:lnSpc>
                <a:spcPct val="120000"/>
              </a:lnSpc>
            </a:pPr>
            <a:r>
              <a:rPr lang="en-US" sz="1400" dirty="0">
                <a:solidFill>
                  <a:schemeClr val="bg1"/>
                </a:solidFill>
              </a:rPr>
              <a:t>6. What collective actions could we take to reduce greenhouse gases and regenerate the environment? </a:t>
            </a:r>
          </a:p>
          <a:p>
            <a:pPr>
              <a:lnSpc>
                <a:spcPct val="120000"/>
              </a:lnSpc>
            </a:pPr>
            <a:endParaRPr lang="en-US" sz="1400" dirty="0">
              <a:solidFill>
                <a:schemeClr val="bg1"/>
              </a:solidFill>
            </a:endParaRPr>
          </a:p>
          <a:p>
            <a:pPr>
              <a:lnSpc>
                <a:spcPct val="120000"/>
              </a:lnSpc>
            </a:pPr>
            <a:endParaRPr lang="en-US" sz="1400" dirty="0">
              <a:solidFill>
                <a:schemeClr val="bg1"/>
              </a:solidFill>
            </a:endParaRPr>
          </a:p>
        </p:txBody>
      </p:sp>
    </p:spTree>
    <p:extLst>
      <p:ext uri="{BB962C8B-B14F-4D97-AF65-F5344CB8AC3E}">
        <p14:creationId xmlns:p14="http://schemas.microsoft.com/office/powerpoint/2010/main" val="10556965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BDE6EF4-83D2-A8AE-D2C2-D9722D8C6E8F}"/>
              </a:ext>
            </a:extLst>
          </p:cNvPr>
          <p:cNvSpPr/>
          <p:nvPr/>
        </p:nvSpPr>
        <p:spPr>
          <a:xfrm>
            <a:off x="0" y="0"/>
            <a:ext cx="4976949" cy="685800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lumMod val="75000"/>
                </a:schemeClr>
              </a:solidFill>
            </a:endParaRPr>
          </a:p>
        </p:txBody>
      </p:sp>
      <p:pic>
        <p:nvPicPr>
          <p:cNvPr id="5" name="Picture 4">
            <a:extLst>
              <a:ext uri="{FF2B5EF4-FFF2-40B4-BE49-F238E27FC236}">
                <a16:creationId xmlns:a16="http://schemas.microsoft.com/office/drawing/2014/main" id="{487249AA-E144-9E59-571F-D26417AD5ED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0601" y="1307856"/>
            <a:ext cx="4635745" cy="463574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 name="Title 1">
            <a:extLst>
              <a:ext uri="{FF2B5EF4-FFF2-40B4-BE49-F238E27FC236}">
                <a16:creationId xmlns:a16="http://schemas.microsoft.com/office/drawing/2014/main" id="{E799867B-F370-D746-A301-7C4FA63E6A89}"/>
              </a:ext>
            </a:extLst>
          </p:cNvPr>
          <p:cNvSpPr>
            <a:spLocks noGrp="1"/>
          </p:cNvSpPr>
          <p:nvPr>
            <p:ph type="title"/>
          </p:nvPr>
        </p:nvSpPr>
        <p:spPr>
          <a:xfrm>
            <a:off x="526636" y="560917"/>
            <a:ext cx="4279710" cy="706964"/>
          </a:xfrm>
        </p:spPr>
        <p:txBody>
          <a:bodyPr/>
          <a:lstStyle/>
          <a:p>
            <a:r>
              <a:rPr lang="en-US" sz="2400" b="1" i="0" u="none" strike="noStrike" dirty="0">
                <a:solidFill>
                  <a:schemeClr val="bg1"/>
                </a:solidFill>
                <a:effectLst/>
                <a:latin typeface="Garamond" panose="02020404030301010803" pitchFamily="18" charset="0"/>
              </a:rPr>
              <a:t>Debrief for Educators doing the </a:t>
            </a:r>
            <a:r>
              <a:rPr lang="en-US" sz="2400" b="1" i="0" u="none" strike="noStrike" dirty="0" err="1">
                <a:solidFill>
                  <a:schemeClr val="bg1"/>
                </a:solidFill>
                <a:effectLst/>
                <a:latin typeface="Garamond" panose="02020404030301010803" pitchFamily="18" charset="0"/>
              </a:rPr>
              <a:t>Fresk</a:t>
            </a:r>
            <a:r>
              <a:rPr lang="en-US" sz="2400" b="1" i="0" u="none" strike="noStrike" dirty="0">
                <a:solidFill>
                  <a:schemeClr val="bg1"/>
                </a:solidFill>
                <a:effectLst/>
                <a:latin typeface="Garamond" panose="02020404030301010803" pitchFamily="18" charset="0"/>
              </a:rPr>
              <a:t> activity </a:t>
            </a:r>
            <a:br>
              <a:rPr lang="en-US" sz="2400" dirty="0">
                <a:solidFill>
                  <a:schemeClr val="bg1"/>
                </a:solidFill>
                <a:effectLst/>
              </a:rPr>
            </a:br>
            <a:endParaRPr lang="en-US" sz="2400" dirty="0">
              <a:solidFill>
                <a:schemeClr val="bg1"/>
              </a:solidFill>
            </a:endParaRPr>
          </a:p>
        </p:txBody>
      </p:sp>
      <p:sp>
        <p:nvSpPr>
          <p:cNvPr id="3" name="Content Placeholder 2">
            <a:extLst>
              <a:ext uri="{FF2B5EF4-FFF2-40B4-BE49-F238E27FC236}">
                <a16:creationId xmlns:a16="http://schemas.microsoft.com/office/drawing/2014/main" id="{E6FB3209-9957-64CE-B8EB-AAE9812A1A8B}"/>
              </a:ext>
            </a:extLst>
          </p:cNvPr>
          <p:cNvSpPr>
            <a:spLocks noGrp="1"/>
          </p:cNvSpPr>
          <p:nvPr>
            <p:ph idx="1"/>
          </p:nvPr>
        </p:nvSpPr>
        <p:spPr>
          <a:xfrm>
            <a:off x="5104068" y="836445"/>
            <a:ext cx="6783132" cy="3416300"/>
          </a:xfrm>
        </p:spPr>
        <p:txBody>
          <a:bodyPr>
            <a:noAutofit/>
          </a:bodyPr>
          <a:lstStyle/>
          <a:p>
            <a:pPr marL="0" indent="0" rtl="0">
              <a:spcBef>
                <a:spcPts val="0"/>
              </a:spcBef>
              <a:spcAft>
                <a:spcPts val="0"/>
              </a:spcAft>
              <a:buNone/>
            </a:pPr>
            <a:r>
              <a:rPr lang="en-US" b="1" i="0" u="none" strike="noStrike" dirty="0">
                <a:solidFill>
                  <a:srgbClr val="0F465E"/>
                </a:solidFill>
                <a:effectLst/>
                <a:latin typeface="Garamond" panose="02020404030301010803" pitchFamily="18" charset="0"/>
              </a:rPr>
              <a:t>Learner Hat</a:t>
            </a:r>
            <a:endParaRPr lang="en-US" dirty="0">
              <a:effectLst/>
            </a:endParaRPr>
          </a:p>
          <a:p>
            <a:pPr rtl="0" fontAlgn="base">
              <a:spcBef>
                <a:spcPts val="0"/>
              </a:spcBef>
              <a:spcAft>
                <a:spcPts val="0"/>
              </a:spcAft>
              <a:buFont typeface="Arial" panose="020B0604020202020204" pitchFamily="34" charset="0"/>
              <a:buChar char="•"/>
            </a:pPr>
            <a:r>
              <a:rPr lang="en-US" b="0" i="0" u="none" strike="noStrike" dirty="0">
                <a:solidFill>
                  <a:srgbClr val="0F465E"/>
                </a:solidFill>
                <a:effectLst/>
                <a:latin typeface="Garamond" panose="02020404030301010803" pitchFamily="18" charset="0"/>
              </a:rPr>
              <a:t>How does your work connect to climate change?</a:t>
            </a:r>
          </a:p>
          <a:p>
            <a:pPr rtl="0" fontAlgn="base">
              <a:spcBef>
                <a:spcPts val="0"/>
              </a:spcBef>
              <a:spcAft>
                <a:spcPts val="0"/>
              </a:spcAft>
              <a:buFont typeface="Arial" panose="020B0604020202020204" pitchFamily="34" charset="0"/>
              <a:buChar char="•"/>
            </a:pPr>
            <a:r>
              <a:rPr lang="en-US" b="0" i="0" u="none" strike="noStrike" dirty="0">
                <a:solidFill>
                  <a:srgbClr val="0F465E"/>
                </a:solidFill>
                <a:effectLst/>
                <a:latin typeface="Garamond" panose="02020404030301010803" pitchFamily="18" charset="0"/>
              </a:rPr>
              <a:t>What is something you learned or will be taking with you from this activity? </a:t>
            </a:r>
          </a:p>
          <a:p>
            <a:pPr rtl="0" fontAlgn="base">
              <a:spcBef>
                <a:spcPts val="0"/>
              </a:spcBef>
              <a:spcAft>
                <a:spcPts val="0"/>
              </a:spcAft>
              <a:buFont typeface="Arial" panose="020B0604020202020204" pitchFamily="34" charset="0"/>
              <a:buChar char="•"/>
            </a:pPr>
            <a:r>
              <a:rPr lang="en-US" b="0" i="0" u="none" strike="noStrike" dirty="0">
                <a:solidFill>
                  <a:srgbClr val="0F465E"/>
                </a:solidFill>
                <a:effectLst/>
                <a:latin typeface="Garamond" panose="02020404030301010803" pitchFamily="18" charset="0"/>
              </a:rPr>
              <a:t>What card, or cards, were the most challenging to agree on where to place? why?</a:t>
            </a:r>
          </a:p>
          <a:p>
            <a:pPr rtl="0" fontAlgn="base">
              <a:spcBef>
                <a:spcPts val="0"/>
              </a:spcBef>
              <a:spcAft>
                <a:spcPts val="0"/>
              </a:spcAft>
              <a:buFont typeface="Arial" panose="020B0604020202020204" pitchFamily="34" charset="0"/>
              <a:buChar char="•"/>
            </a:pPr>
            <a:r>
              <a:rPr lang="en-US" b="0" i="0" u="none" strike="noStrike" dirty="0">
                <a:solidFill>
                  <a:srgbClr val="0F465E"/>
                </a:solidFill>
                <a:effectLst/>
                <a:latin typeface="Garamond" panose="02020404030301010803" pitchFamily="18" charset="0"/>
              </a:rPr>
              <a:t>What “climate justice cards” did you add? </a:t>
            </a:r>
          </a:p>
          <a:p>
            <a:pPr rtl="0" fontAlgn="base">
              <a:spcBef>
                <a:spcPts val="0"/>
              </a:spcBef>
              <a:spcAft>
                <a:spcPts val="0"/>
              </a:spcAft>
              <a:buFont typeface="Arial" panose="020B0604020202020204" pitchFamily="34" charset="0"/>
              <a:buChar char="•"/>
            </a:pPr>
            <a:r>
              <a:rPr lang="en-US" b="0" i="0" u="none" strike="noStrike" dirty="0">
                <a:solidFill>
                  <a:srgbClr val="0F465E"/>
                </a:solidFill>
                <a:effectLst/>
                <a:latin typeface="Garamond" panose="02020404030301010803" pitchFamily="18" charset="0"/>
              </a:rPr>
              <a:t>Are there any patterns between the “climate justice cards” that were added? What does this reveal about how you, and your colleagues, are thinking about justice? </a:t>
            </a:r>
          </a:p>
          <a:p>
            <a:pPr marL="0" indent="0" rtl="0">
              <a:spcBef>
                <a:spcPts val="0"/>
              </a:spcBef>
              <a:spcAft>
                <a:spcPts val="0"/>
              </a:spcAft>
              <a:buNone/>
            </a:pPr>
            <a:br>
              <a:rPr lang="en-US" dirty="0"/>
            </a:br>
            <a:r>
              <a:rPr lang="en-US" b="1" i="0" u="none" strike="noStrike" dirty="0">
                <a:solidFill>
                  <a:srgbClr val="0F465E"/>
                </a:solidFill>
                <a:effectLst/>
                <a:latin typeface="Garamond" panose="02020404030301010803" pitchFamily="18" charset="0"/>
              </a:rPr>
              <a:t>Educator Hat</a:t>
            </a:r>
            <a:endParaRPr lang="en-US" dirty="0">
              <a:effectLst/>
            </a:endParaRPr>
          </a:p>
          <a:p>
            <a:pPr rtl="0" fontAlgn="base">
              <a:spcBef>
                <a:spcPts val="0"/>
              </a:spcBef>
              <a:spcAft>
                <a:spcPts val="0"/>
              </a:spcAft>
              <a:buFont typeface="Arial" panose="020B0604020202020204" pitchFamily="34" charset="0"/>
              <a:buChar char="•"/>
            </a:pPr>
            <a:r>
              <a:rPr lang="en-US" b="0" i="0" u="none" strike="noStrike" dirty="0">
                <a:solidFill>
                  <a:srgbClr val="0F465E"/>
                </a:solidFill>
                <a:effectLst/>
                <a:latin typeface="Garamond" panose="02020404030301010803" pitchFamily="18" charset="0"/>
              </a:rPr>
              <a:t>Which climate cards/topics connect with your work and how could you strengthen or elevate these connections? </a:t>
            </a:r>
          </a:p>
          <a:p>
            <a:pPr rtl="0" fontAlgn="base">
              <a:spcBef>
                <a:spcPts val="0"/>
              </a:spcBef>
              <a:spcAft>
                <a:spcPts val="0"/>
              </a:spcAft>
              <a:buFont typeface="Arial" panose="020B0604020202020204" pitchFamily="34" charset="0"/>
              <a:buChar char="•"/>
            </a:pPr>
            <a:r>
              <a:rPr lang="en-US" b="0" i="0" u="none" strike="noStrike" dirty="0">
                <a:solidFill>
                  <a:srgbClr val="0F465E"/>
                </a:solidFill>
                <a:effectLst/>
                <a:latin typeface="Garamond" panose="02020404030301010803" pitchFamily="18" charset="0"/>
              </a:rPr>
              <a:t>How might we use this activity, or something similar, in our work? </a:t>
            </a:r>
          </a:p>
          <a:p>
            <a:pPr rtl="0" fontAlgn="base">
              <a:spcBef>
                <a:spcPts val="0"/>
              </a:spcBef>
              <a:spcAft>
                <a:spcPts val="0"/>
              </a:spcAft>
              <a:buFont typeface="Arial" panose="020B0604020202020204" pitchFamily="34" charset="0"/>
              <a:buChar char="•"/>
            </a:pPr>
            <a:r>
              <a:rPr lang="en-US" b="0" i="0" u="none" strike="noStrike" dirty="0">
                <a:solidFill>
                  <a:srgbClr val="0F465E"/>
                </a:solidFill>
                <a:effectLst/>
                <a:latin typeface="Garamond" panose="02020404030301010803" pitchFamily="18" charset="0"/>
              </a:rPr>
              <a:t>What are ideas we have for adapting Climate </a:t>
            </a:r>
            <a:r>
              <a:rPr lang="en-US" b="0" i="0" u="none" strike="noStrike" dirty="0" err="1">
                <a:solidFill>
                  <a:srgbClr val="0F465E"/>
                </a:solidFill>
                <a:effectLst/>
                <a:latin typeface="Garamond" panose="02020404030301010803" pitchFamily="18" charset="0"/>
              </a:rPr>
              <a:t>Fresk</a:t>
            </a:r>
            <a:r>
              <a:rPr lang="en-US" b="0" i="0" u="none" strike="noStrike" dirty="0">
                <a:solidFill>
                  <a:srgbClr val="0F465E"/>
                </a:solidFill>
                <a:effectLst/>
                <a:latin typeface="Garamond" panose="02020404030301010803" pitchFamily="18" charset="0"/>
              </a:rPr>
              <a:t>?</a:t>
            </a:r>
          </a:p>
          <a:p>
            <a:pPr rtl="0" fontAlgn="base">
              <a:spcBef>
                <a:spcPts val="0"/>
              </a:spcBef>
              <a:spcAft>
                <a:spcPts val="0"/>
              </a:spcAft>
              <a:buFont typeface="Arial" panose="020B0604020202020204" pitchFamily="34" charset="0"/>
              <a:buChar char="•"/>
            </a:pPr>
            <a:r>
              <a:rPr lang="en-US" b="0" i="0" u="none" strike="noStrike" dirty="0">
                <a:solidFill>
                  <a:srgbClr val="0F465E"/>
                </a:solidFill>
                <a:effectLst/>
                <a:latin typeface="Garamond" panose="02020404030301010803" pitchFamily="18" charset="0"/>
              </a:rPr>
              <a:t>What do you need to learn more about so your understanding, and vision, for how to teach for climate justice is more robust and actionable? </a:t>
            </a:r>
            <a:br>
              <a:rPr lang="en-US" dirty="0"/>
            </a:br>
            <a:endParaRPr lang="en-US" dirty="0"/>
          </a:p>
        </p:txBody>
      </p:sp>
      <p:pic>
        <p:nvPicPr>
          <p:cNvPr id="7" name="Graphic 6" descr="Party hat">
            <a:extLst>
              <a:ext uri="{FF2B5EF4-FFF2-40B4-BE49-F238E27FC236}">
                <a16:creationId xmlns:a16="http://schemas.microsoft.com/office/drawing/2014/main" id="{1FD514C7-34FA-2E75-2A46-05614D983B8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847154">
            <a:off x="7511888" y="3478329"/>
            <a:ext cx="699648" cy="699648"/>
          </a:xfrm>
          <a:prstGeom prst="rect">
            <a:avLst/>
          </a:prstGeom>
        </p:spPr>
      </p:pic>
      <p:pic>
        <p:nvPicPr>
          <p:cNvPr id="9" name="Graphic 8" descr="Joker hat">
            <a:extLst>
              <a:ext uri="{FF2B5EF4-FFF2-40B4-BE49-F238E27FC236}">
                <a16:creationId xmlns:a16="http://schemas.microsoft.com/office/drawing/2014/main" id="{9AFE0595-02AB-13DE-6EE0-B85C7300C51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20966319">
            <a:off x="6446665" y="317401"/>
            <a:ext cx="914400" cy="914400"/>
          </a:xfrm>
          <a:prstGeom prst="rect">
            <a:avLst/>
          </a:prstGeom>
        </p:spPr>
      </p:pic>
    </p:spTree>
    <p:extLst>
      <p:ext uri="{BB962C8B-B14F-4D97-AF65-F5344CB8AC3E}">
        <p14:creationId xmlns:p14="http://schemas.microsoft.com/office/powerpoint/2010/main" val="33739874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02101-455A-A61A-D7A5-F39A6C43B001}"/>
              </a:ext>
            </a:extLst>
          </p:cNvPr>
          <p:cNvSpPr>
            <a:spLocks noGrp="1"/>
          </p:cNvSpPr>
          <p:nvPr>
            <p:ph type="title"/>
          </p:nvPr>
        </p:nvSpPr>
        <p:spPr>
          <a:xfrm>
            <a:off x="2063975" y="3075518"/>
            <a:ext cx="7739699" cy="706964"/>
          </a:xfrm>
        </p:spPr>
        <p:txBody>
          <a:bodyPr/>
          <a:lstStyle/>
          <a:p>
            <a:pPr algn="ctr"/>
            <a:r>
              <a:rPr lang="en-US" dirty="0"/>
              <a:t>Next slides have additional background information for educators</a:t>
            </a:r>
            <a:r>
              <a:rPr lang="en-US" b="0" i="0" u="none" strike="noStrike" dirty="0">
                <a:effectLst/>
                <a:latin typeface="Garamond" panose="02020404030301010803" pitchFamily="18" charset="0"/>
              </a:rPr>
              <a:t> wanting to use </a:t>
            </a:r>
            <a:r>
              <a:rPr lang="en-US" b="0" i="1" u="none" strike="noStrike" dirty="0">
                <a:effectLst/>
                <a:latin typeface="Garamond" panose="02020404030301010803" pitchFamily="18" charset="0"/>
              </a:rPr>
              <a:t>Climate </a:t>
            </a:r>
            <a:r>
              <a:rPr lang="en-US" b="0" i="1" u="none" strike="noStrike" dirty="0" err="1">
                <a:effectLst/>
                <a:latin typeface="Garamond" panose="02020404030301010803" pitchFamily="18" charset="0"/>
              </a:rPr>
              <a:t>Fresk</a:t>
            </a:r>
            <a:r>
              <a:rPr lang="en-US" b="0" i="0" u="none" strike="noStrike" dirty="0">
                <a:effectLst/>
                <a:latin typeface="Garamond" panose="02020404030301010803" pitchFamily="18" charset="0"/>
              </a:rPr>
              <a:t> with their students</a:t>
            </a:r>
            <a:br>
              <a:rPr lang="en-US" dirty="0">
                <a:effectLst/>
              </a:rPr>
            </a:br>
            <a:endParaRPr lang="en-US" dirty="0"/>
          </a:p>
        </p:txBody>
      </p:sp>
    </p:spTree>
    <p:extLst>
      <p:ext uri="{BB962C8B-B14F-4D97-AF65-F5344CB8AC3E}">
        <p14:creationId xmlns:p14="http://schemas.microsoft.com/office/powerpoint/2010/main" val="42246431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3598A-2EC6-E3F2-2550-DDD3C2C36C06}"/>
              </a:ext>
            </a:extLst>
          </p:cNvPr>
          <p:cNvSpPr>
            <a:spLocks noGrp="1"/>
          </p:cNvSpPr>
          <p:nvPr>
            <p:ph type="title"/>
          </p:nvPr>
        </p:nvSpPr>
        <p:spPr>
          <a:xfrm>
            <a:off x="772661" y="740524"/>
            <a:ext cx="10000114" cy="706964"/>
          </a:xfrm>
        </p:spPr>
        <p:txBody>
          <a:bodyPr/>
          <a:lstStyle/>
          <a:p>
            <a:r>
              <a:rPr lang="en-US" dirty="0"/>
              <a:t>In an workshop as originally designed, (3 hrs.) the facilitator guides you through 5 phases</a:t>
            </a:r>
          </a:p>
        </p:txBody>
      </p:sp>
      <p:sp>
        <p:nvSpPr>
          <p:cNvPr id="3" name="Content Placeholder 2">
            <a:extLst>
              <a:ext uri="{FF2B5EF4-FFF2-40B4-BE49-F238E27FC236}">
                <a16:creationId xmlns:a16="http://schemas.microsoft.com/office/drawing/2014/main" id="{CB8847F3-4B2F-E4EA-38AE-04CF9051226A}"/>
              </a:ext>
            </a:extLst>
          </p:cNvPr>
          <p:cNvSpPr>
            <a:spLocks noGrp="1"/>
          </p:cNvSpPr>
          <p:nvPr>
            <p:ph idx="1"/>
          </p:nvPr>
        </p:nvSpPr>
        <p:spPr>
          <a:xfrm>
            <a:off x="642366" y="2347694"/>
            <a:ext cx="5836811" cy="3416300"/>
          </a:xfrm>
        </p:spPr>
        <p:txBody>
          <a:bodyPr>
            <a:normAutofit/>
          </a:bodyPr>
          <a:lstStyle/>
          <a:p>
            <a:r>
              <a:rPr lang="en-US" sz="2400" dirty="0">
                <a:effectLst/>
                <a:latin typeface="Raleway" panose="020B0003030101060003" pitchFamily="34" charset="0"/>
                <a:ea typeface="Calibri" panose="020F0502020204030204" pitchFamily="34" charset="0"/>
                <a:cs typeface="Times New Roman" panose="02020603050405020304" pitchFamily="18" charset="0"/>
              </a:rPr>
              <a:t>Phase 1. Ice-breaker.</a:t>
            </a:r>
            <a:r>
              <a:rPr lang="en-US" sz="2400" dirty="0">
                <a:effectLst/>
                <a:latin typeface="Raleway" panose="020B0003030101060003" pitchFamily="34" charset="0"/>
              </a:rPr>
              <a:t> </a:t>
            </a:r>
          </a:p>
          <a:p>
            <a:r>
              <a:rPr lang="en-US" sz="2400" dirty="0">
                <a:effectLst/>
                <a:latin typeface="Raleway" panose="020B0003030101060003" pitchFamily="34" charset="0"/>
                <a:ea typeface="Calibri" panose="020F0502020204030204" pitchFamily="34" charset="0"/>
                <a:cs typeface="Times New Roman" panose="02020603050405020304" pitchFamily="18" charset="0"/>
              </a:rPr>
              <a:t>Phase 2: Constructing the </a:t>
            </a:r>
            <a:r>
              <a:rPr lang="en-US" sz="2400" dirty="0" err="1">
                <a:effectLst/>
                <a:latin typeface="Raleway" panose="020B0003030101060003" pitchFamily="34" charset="0"/>
                <a:ea typeface="Calibri" panose="020F0502020204030204" pitchFamily="34" charset="0"/>
                <a:cs typeface="Times New Roman" panose="02020603050405020304" pitchFamily="18" charset="0"/>
              </a:rPr>
              <a:t>Fresk</a:t>
            </a:r>
            <a:r>
              <a:rPr lang="en-US" sz="2400" dirty="0">
                <a:effectLst/>
                <a:latin typeface="Raleway" panose="020B0003030101060003" pitchFamily="34" charset="0"/>
                <a:ea typeface="Calibri" panose="020F0502020204030204" pitchFamily="34" charset="0"/>
                <a:cs typeface="Times New Roman" panose="02020603050405020304" pitchFamily="18" charset="0"/>
              </a:rPr>
              <a:t> </a:t>
            </a:r>
          </a:p>
          <a:p>
            <a:r>
              <a:rPr lang="en-US" sz="2400" dirty="0">
                <a:effectLst/>
                <a:latin typeface="Raleway" panose="020B0003030101060003" pitchFamily="34" charset="0"/>
                <a:ea typeface="Calibri" panose="020F0502020204030204" pitchFamily="34" charset="0"/>
                <a:cs typeface="Times New Roman" panose="02020603050405020304" pitchFamily="18" charset="0"/>
              </a:rPr>
              <a:t>Phase 3: Connecting the cards and adding art, personal expressions. </a:t>
            </a:r>
          </a:p>
          <a:p>
            <a:r>
              <a:rPr lang="en-US" sz="2400" dirty="0">
                <a:effectLst/>
                <a:latin typeface="Raleway" panose="020B0003030101060003" pitchFamily="34" charset="0"/>
                <a:ea typeface="Calibri" panose="020F0502020204030204" pitchFamily="34" charset="0"/>
                <a:cs typeface="Times New Roman" panose="02020603050405020304" pitchFamily="18" charset="0"/>
              </a:rPr>
              <a:t>Phase 4: The debriefing.</a:t>
            </a:r>
            <a:r>
              <a:rPr lang="en-US" sz="2400" dirty="0">
                <a:effectLst/>
                <a:latin typeface="Raleway" panose="020B0003030101060003" pitchFamily="34" charset="0"/>
              </a:rPr>
              <a:t> </a:t>
            </a:r>
            <a:endParaRPr lang="en-US" sz="2400" dirty="0">
              <a:latin typeface="Raleway" panose="020B0003030101060003" pitchFamily="34" charset="0"/>
              <a:cs typeface="Times New Roman" panose="02020603050405020304" pitchFamily="18" charset="0"/>
            </a:endParaRPr>
          </a:p>
          <a:p>
            <a:r>
              <a:rPr lang="en-US" sz="2400" dirty="0">
                <a:effectLst/>
                <a:latin typeface="Raleway" panose="020B0003030101060003" pitchFamily="34" charset="0"/>
                <a:ea typeface="Calibri" panose="020F0502020204030204" pitchFamily="34" charset="0"/>
                <a:cs typeface="Times New Roman" panose="02020603050405020304" pitchFamily="18" charset="0"/>
              </a:rPr>
              <a:t>Phase 5. Discussion of solutions. </a:t>
            </a:r>
            <a:endParaRPr lang="en-US" sz="2400" dirty="0">
              <a:latin typeface="Raleway" panose="020B0003030101060003" pitchFamily="34" charset="0"/>
            </a:endParaRPr>
          </a:p>
        </p:txBody>
      </p:sp>
      <p:pic>
        <p:nvPicPr>
          <p:cNvPr id="8194" name="Picture 2" descr="Climate fresk - About the University, University of York">
            <a:extLst>
              <a:ext uri="{FF2B5EF4-FFF2-40B4-BE49-F238E27FC236}">
                <a16:creationId xmlns:a16="http://schemas.microsoft.com/office/drawing/2014/main" id="{CF6BA580-CEC5-967B-F336-08465464B834}"/>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753226" y="1758732"/>
            <a:ext cx="4594224" cy="2297112"/>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The very first &quot;Climate Fresk&quot; in Central Asia took place | United Nations  Development Programme">
            <a:extLst>
              <a:ext uri="{FF2B5EF4-FFF2-40B4-BE49-F238E27FC236}">
                <a16:creationId xmlns:a16="http://schemas.microsoft.com/office/drawing/2014/main" id="{751F5E04-BEBC-3514-7F67-E33600E0478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753226" y="4159032"/>
            <a:ext cx="4594224" cy="22981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93869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F7A00-3DD6-1743-D0CD-16FFD2BA7EEA}"/>
              </a:ext>
            </a:extLst>
          </p:cNvPr>
          <p:cNvSpPr>
            <a:spLocks noGrp="1"/>
          </p:cNvSpPr>
          <p:nvPr>
            <p:ph type="title"/>
          </p:nvPr>
        </p:nvSpPr>
        <p:spPr>
          <a:xfrm>
            <a:off x="7126875" y="469304"/>
            <a:ext cx="2013402" cy="706964"/>
          </a:xfrm>
        </p:spPr>
        <p:txBody>
          <a:bodyPr/>
          <a:lstStyle/>
          <a:p>
            <a:r>
              <a:rPr lang="en-US" dirty="0"/>
              <a:t>Critiques</a:t>
            </a:r>
          </a:p>
        </p:txBody>
      </p:sp>
      <p:sp>
        <p:nvSpPr>
          <p:cNvPr id="3" name="Content Placeholder 2">
            <a:extLst>
              <a:ext uri="{FF2B5EF4-FFF2-40B4-BE49-F238E27FC236}">
                <a16:creationId xmlns:a16="http://schemas.microsoft.com/office/drawing/2014/main" id="{ECF26015-0B30-9C33-E863-66ABE3B6E28F}"/>
              </a:ext>
            </a:extLst>
          </p:cNvPr>
          <p:cNvSpPr>
            <a:spLocks noGrp="1"/>
          </p:cNvSpPr>
          <p:nvPr>
            <p:ph idx="1"/>
          </p:nvPr>
        </p:nvSpPr>
        <p:spPr>
          <a:xfrm>
            <a:off x="658322" y="1965055"/>
            <a:ext cx="5964547" cy="3416300"/>
          </a:xfrm>
        </p:spPr>
        <p:txBody>
          <a:bodyPr/>
          <a:lstStyle/>
          <a:p>
            <a:pPr marL="0" indent="0">
              <a:buNone/>
            </a:pPr>
            <a:r>
              <a:rPr lang="en-US" sz="1800" dirty="0">
                <a:solidFill>
                  <a:srgbClr val="C00000"/>
                </a:solidFill>
                <a:effectLst/>
                <a:ea typeface="Times New Roman" panose="02020603050405020304" pitchFamily="18" charset="0"/>
              </a:rPr>
              <a:t>1: Give enough time to debrief about solutions </a:t>
            </a:r>
          </a:p>
          <a:p>
            <a:pPr marL="0" indent="0">
              <a:buNone/>
            </a:pPr>
            <a:r>
              <a:rPr lang="en-US" sz="1800" dirty="0">
                <a:solidFill>
                  <a:srgbClr val="C00000"/>
                </a:solidFill>
                <a:effectLst/>
                <a:ea typeface="Times New Roman" panose="02020603050405020304" pitchFamily="18" charset="0"/>
              </a:rPr>
              <a:t>2: A more creative debriefing on solutions </a:t>
            </a:r>
          </a:p>
          <a:p>
            <a:pPr marL="0" indent="0">
              <a:buNone/>
            </a:pPr>
            <a:r>
              <a:rPr lang="en-US" sz="1800" dirty="0">
                <a:solidFill>
                  <a:srgbClr val="C00000"/>
                </a:solidFill>
                <a:effectLst/>
                <a:ea typeface="Times New Roman" panose="02020603050405020304" pitchFamily="18" charset="0"/>
              </a:rPr>
              <a:t>3: Adapt the content of the debriefing about solutions </a:t>
            </a:r>
          </a:p>
          <a:p>
            <a:pPr marL="0" indent="0">
              <a:buNone/>
            </a:pPr>
            <a:r>
              <a:rPr lang="en-US" sz="1800" dirty="0">
                <a:solidFill>
                  <a:srgbClr val="C00000"/>
                </a:solidFill>
                <a:effectLst/>
                <a:ea typeface="Times New Roman" panose="02020603050405020304" pitchFamily="18" charset="0"/>
              </a:rPr>
              <a:t>4: Stimulate active engagement during the collage </a:t>
            </a:r>
          </a:p>
          <a:p>
            <a:pPr marL="0" indent="0">
              <a:buNone/>
            </a:pPr>
            <a:r>
              <a:rPr lang="en-US" sz="1800" dirty="0">
                <a:solidFill>
                  <a:srgbClr val="C00000"/>
                </a:solidFill>
                <a:effectLst/>
                <a:ea typeface="Times New Roman" panose="02020603050405020304" pitchFamily="18" charset="0"/>
              </a:rPr>
              <a:t>5: Design a simplified version of CF</a:t>
            </a:r>
          </a:p>
          <a:p>
            <a:pPr marL="0" indent="0">
              <a:buNone/>
            </a:pPr>
            <a:endParaRPr lang="en-US" dirty="0"/>
          </a:p>
        </p:txBody>
      </p:sp>
      <p:sp>
        <p:nvSpPr>
          <p:cNvPr id="4" name="Content Placeholder 2">
            <a:extLst>
              <a:ext uri="{FF2B5EF4-FFF2-40B4-BE49-F238E27FC236}">
                <a16:creationId xmlns:a16="http://schemas.microsoft.com/office/drawing/2014/main" id="{FE3E65D9-EF68-6084-72D3-001B3E549C0B}"/>
              </a:ext>
            </a:extLst>
          </p:cNvPr>
          <p:cNvSpPr txBox="1">
            <a:spLocks/>
          </p:cNvSpPr>
          <p:nvPr/>
        </p:nvSpPr>
        <p:spPr>
          <a:xfrm>
            <a:off x="6897236" y="1480800"/>
            <a:ext cx="4882135" cy="1456798"/>
          </a:xfrm>
          <a:prstGeom prst="rect">
            <a:avLst/>
          </a:prstGeom>
        </p:spPr>
        <p:txBody>
          <a:bodyPr vert="horz" lIns="91440" tIns="45720" rIns="91440" bIns="45720" rtlCol="0">
            <a:normAutofit/>
          </a:bodyPr>
          <a:lstStyle>
            <a:lvl1pPr marL="285750" indent="-285750" algn="l" defTabSz="457200" rtl="0" eaLnBrk="1" latinLnBrk="0" hangingPunct="1">
              <a:spcBef>
                <a:spcPts val="1000"/>
              </a:spcBef>
              <a:spcAft>
                <a:spcPts val="0"/>
              </a:spcAft>
              <a:buClr>
                <a:schemeClr val="accent1"/>
              </a:buClr>
              <a:buSzPct val="120000"/>
              <a:buFont typeface="Arial" panose="020B0604020202020204" pitchFamily="34" charset="0"/>
              <a:buChar char="•"/>
              <a:defRPr sz="1800" b="0" i="0" kern="1200">
                <a:solidFill>
                  <a:srgbClr val="D5573B"/>
                </a:solidFill>
                <a:latin typeface="Avenir Book" panose="02000503020000020003" pitchFamily="2" charset="0"/>
                <a:ea typeface="+mn-ea"/>
                <a:cs typeface="+mn-cs"/>
              </a:defRPr>
            </a:lvl1pPr>
            <a:lvl2pPr marL="742950" indent="-285750" algn="l" defTabSz="457200" rtl="0" eaLnBrk="1" latinLnBrk="0" hangingPunct="1">
              <a:spcBef>
                <a:spcPts val="1000"/>
              </a:spcBef>
              <a:spcAft>
                <a:spcPts val="0"/>
              </a:spcAft>
              <a:buClr>
                <a:schemeClr val="accent1"/>
              </a:buClr>
              <a:buSzPct val="120000"/>
              <a:buFont typeface="Arial" panose="020B0604020202020204" pitchFamily="34" charset="0"/>
              <a:buChar char="•"/>
              <a:defRPr sz="1600" b="0" i="0" kern="1200">
                <a:solidFill>
                  <a:srgbClr val="D5573B"/>
                </a:solidFill>
                <a:latin typeface="Avenir Book" panose="02000503020000020003" pitchFamily="2" charset="0"/>
                <a:ea typeface="+mn-ea"/>
                <a:cs typeface="+mn-cs"/>
              </a:defRPr>
            </a:lvl2pPr>
            <a:lvl3pPr marL="1200150" indent="-285750" algn="l" defTabSz="457200" rtl="0" eaLnBrk="1" latinLnBrk="0" hangingPunct="1">
              <a:spcBef>
                <a:spcPts val="1000"/>
              </a:spcBef>
              <a:spcAft>
                <a:spcPts val="0"/>
              </a:spcAft>
              <a:buClr>
                <a:schemeClr val="accent1"/>
              </a:buClr>
              <a:buSzPct val="120000"/>
              <a:buFont typeface="Arial" panose="020B0604020202020204" pitchFamily="34" charset="0"/>
              <a:buChar char="•"/>
              <a:defRPr sz="1400" b="0" i="0" kern="1200">
                <a:solidFill>
                  <a:srgbClr val="D5573B"/>
                </a:solidFill>
                <a:latin typeface="Avenir Book" panose="02000503020000020003" pitchFamily="2" charset="0"/>
                <a:ea typeface="+mn-ea"/>
                <a:cs typeface="+mn-cs"/>
              </a:defRPr>
            </a:lvl3pPr>
            <a:lvl4pPr marL="1543050" indent="-171450" algn="l" defTabSz="457200" rtl="0" eaLnBrk="1" latinLnBrk="0" hangingPunct="1">
              <a:spcBef>
                <a:spcPts val="1000"/>
              </a:spcBef>
              <a:spcAft>
                <a:spcPts val="0"/>
              </a:spcAft>
              <a:buClr>
                <a:schemeClr val="accent1"/>
              </a:buClr>
              <a:buSzPct val="120000"/>
              <a:buFont typeface="Arial" panose="020B0604020202020204" pitchFamily="34" charset="0"/>
              <a:buChar char="•"/>
              <a:defRPr sz="1200" b="0" i="0" kern="1200">
                <a:solidFill>
                  <a:srgbClr val="D5573B"/>
                </a:solidFill>
                <a:latin typeface="Avenir Book" panose="02000503020000020003" pitchFamily="2" charset="0"/>
                <a:ea typeface="+mn-ea"/>
                <a:cs typeface="+mn-cs"/>
              </a:defRPr>
            </a:lvl4pPr>
            <a:lvl5pPr marL="2000250" indent="-171450" algn="l" defTabSz="457200" rtl="0" eaLnBrk="1" latinLnBrk="0" hangingPunct="1">
              <a:spcBef>
                <a:spcPts val="1000"/>
              </a:spcBef>
              <a:spcAft>
                <a:spcPts val="0"/>
              </a:spcAft>
              <a:buClr>
                <a:schemeClr val="accent1"/>
              </a:buClr>
              <a:buSzPct val="120000"/>
              <a:buFont typeface="Arial" panose="020B0604020202020204" pitchFamily="34" charset="0"/>
              <a:buChar char="•"/>
              <a:defRPr sz="1200" b="0" i="0" kern="1200">
                <a:solidFill>
                  <a:srgbClr val="D5573B"/>
                </a:solidFill>
                <a:latin typeface="Avenir Book" panose="02000503020000020003" pitchFamily="2" charset="0"/>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sz="1800" dirty="0">
                <a:effectLst/>
                <a:ea typeface="Times New Roman" panose="02020603050405020304" pitchFamily="18" charset="0"/>
              </a:rPr>
              <a:t>Absence of worldviews </a:t>
            </a:r>
          </a:p>
          <a:p>
            <a:r>
              <a:rPr lang="en-US" sz="1800" dirty="0">
                <a:effectLst/>
                <a:ea typeface="Times New Roman" panose="02020603050405020304" pitchFamily="18" charset="0"/>
              </a:rPr>
              <a:t>Where’s the climate justice? </a:t>
            </a:r>
          </a:p>
          <a:p>
            <a:r>
              <a:rPr lang="en-US" sz="1800" dirty="0">
                <a:effectLst/>
                <a:ea typeface="Calibri" panose="020F0502020204030204" pitchFamily="34" charset="0"/>
                <a:cs typeface="Times New Roman" panose="02020603050405020304" pitchFamily="18" charset="0"/>
              </a:rPr>
              <a:t>How can this game reach different types of publics?</a:t>
            </a:r>
            <a:r>
              <a:rPr lang="en-US" dirty="0">
                <a:effectLst/>
              </a:rPr>
              <a:t> </a:t>
            </a:r>
            <a:endParaRPr lang="en-US" dirty="0"/>
          </a:p>
        </p:txBody>
      </p:sp>
      <p:sp>
        <p:nvSpPr>
          <p:cNvPr id="5" name="Title 1">
            <a:extLst>
              <a:ext uri="{FF2B5EF4-FFF2-40B4-BE49-F238E27FC236}">
                <a16:creationId xmlns:a16="http://schemas.microsoft.com/office/drawing/2014/main" id="{306651F9-43A9-38C0-D8A7-AAFCEA115FB9}"/>
              </a:ext>
            </a:extLst>
          </p:cNvPr>
          <p:cNvSpPr txBox="1">
            <a:spLocks/>
          </p:cNvSpPr>
          <p:nvPr/>
        </p:nvSpPr>
        <p:spPr bwMode="gray">
          <a:xfrm>
            <a:off x="908291" y="769681"/>
            <a:ext cx="5187709" cy="706964"/>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accent2">
                    <a:lumMod val="75000"/>
                  </a:schemeClr>
                </a:solidFill>
                <a:latin typeface="Garamond" panose="02020404030301010803" pitchFamily="18"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Recommendations by participants in Europe</a:t>
            </a:r>
          </a:p>
        </p:txBody>
      </p:sp>
      <p:pic>
        <p:nvPicPr>
          <p:cNvPr id="6" name="Picture 5">
            <a:extLst>
              <a:ext uri="{FF2B5EF4-FFF2-40B4-BE49-F238E27FC236}">
                <a16:creationId xmlns:a16="http://schemas.microsoft.com/office/drawing/2014/main" id="{8A2E8ED1-5CEF-E318-4188-F9F0BBB82722}"/>
              </a:ext>
            </a:extLst>
          </p:cNvPr>
          <p:cNvPicPr>
            <a:picLocks noChangeAspect="1"/>
          </p:cNvPicPr>
          <p:nvPr/>
        </p:nvPicPr>
        <p:blipFill>
          <a:blip r:embed="rId2" cstate="screen">
            <a:alphaModFix amt="65000"/>
            <a:extLst>
              <a:ext uri="{28A0092B-C50C-407E-A947-70E740481C1C}">
                <a14:useLocalDpi xmlns:a14="http://schemas.microsoft.com/office/drawing/2010/main"/>
              </a:ext>
            </a:extLst>
          </a:blip>
          <a:stretch>
            <a:fillRect/>
          </a:stretch>
        </p:blipFill>
        <p:spPr>
          <a:xfrm>
            <a:off x="5814181" y="3054264"/>
            <a:ext cx="5850368" cy="3685672"/>
          </a:xfrm>
          <a:prstGeom prst="ellipse">
            <a:avLst/>
          </a:prstGeom>
          <a:ln w="63500" cap="rnd">
            <a:noFill/>
          </a:ln>
          <a:effectLst>
            <a:outerShdw blurRad="381000" dist="292100" dir="5400000" sx="-80000" sy="-18000" rotWithShape="0">
              <a:srgbClr val="000000">
                <a:alpha val="79092"/>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9433544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02101-455A-A61A-D7A5-F39A6C43B001}"/>
              </a:ext>
            </a:extLst>
          </p:cNvPr>
          <p:cNvSpPr>
            <a:spLocks noGrp="1"/>
          </p:cNvSpPr>
          <p:nvPr>
            <p:ph type="title"/>
          </p:nvPr>
        </p:nvSpPr>
        <p:spPr>
          <a:xfrm>
            <a:off x="1907221" y="2814261"/>
            <a:ext cx="7739699" cy="706964"/>
          </a:xfrm>
        </p:spPr>
        <p:txBody>
          <a:bodyPr/>
          <a:lstStyle/>
          <a:p>
            <a:pPr algn="ctr"/>
            <a:r>
              <a:rPr lang="en-US" dirty="0"/>
              <a:t>Extra slides you can insert into the slide deck if you want</a:t>
            </a:r>
          </a:p>
        </p:txBody>
      </p:sp>
    </p:spTree>
    <p:extLst>
      <p:ext uri="{BB962C8B-B14F-4D97-AF65-F5344CB8AC3E}">
        <p14:creationId xmlns:p14="http://schemas.microsoft.com/office/powerpoint/2010/main" val="9361086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79C0A3-65A0-9AB4-74EA-9BC070BB08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A40880-F232-F70F-4F68-56DF144B9791}"/>
              </a:ext>
            </a:extLst>
          </p:cNvPr>
          <p:cNvSpPr>
            <a:spLocks noGrp="1"/>
          </p:cNvSpPr>
          <p:nvPr>
            <p:ph type="title"/>
          </p:nvPr>
        </p:nvSpPr>
        <p:spPr>
          <a:xfrm>
            <a:off x="414110" y="864834"/>
            <a:ext cx="4187630" cy="706964"/>
          </a:xfrm>
        </p:spPr>
        <p:txBody>
          <a:bodyPr/>
          <a:lstStyle/>
          <a:p>
            <a:r>
              <a:rPr lang="en-US" sz="2400" b="1" i="0" u="none" strike="noStrike" dirty="0">
                <a:solidFill>
                  <a:srgbClr val="C00000"/>
                </a:solidFill>
                <a:effectLst/>
                <a:latin typeface="Garamond" panose="02020404030301010803" pitchFamily="18" charset="0"/>
              </a:rPr>
              <a:t>Take a look at card set #1</a:t>
            </a:r>
            <a:endParaRPr lang="en-US" sz="2400" dirty="0">
              <a:solidFill>
                <a:srgbClr val="C00000"/>
              </a:solidFill>
            </a:endParaRPr>
          </a:p>
        </p:txBody>
      </p:sp>
      <p:pic>
        <p:nvPicPr>
          <p:cNvPr id="5" name="Picture 4">
            <a:extLst>
              <a:ext uri="{FF2B5EF4-FFF2-40B4-BE49-F238E27FC236}">
                <a16:creationId xmlns:a16="http://schemas.microsoft.com/office/drawing/2014/main" id="{B74722A4-6E49-0080-6818-02DD09669C70}"/>
              </a:ext>
            </a:extLst>
          </p:cNvPr>
          <p:cNvPicPr>
            <a:picLocks noChangeAspect="1"/>
          </p:cNvPicPr>
          <p:nvPr/>
        </p:nvPicPr>
        <p:blipFill>
          <a:blip r:embed="rId3"/>
          <a:stretch>
            <a:fillRect/>
          </a:stretch>
        </p:blipFill>
        <p:spPr>
          <a:xfrm>
            <a:off x="4481166" y="258306"/>
            <a:ext cx="2743200" cy="1868106"/>
          </a:xfrm>
          <a:prstGeom prst="rect">
            <a:avLst/>
          </a:prstGeom>
        </p:spPr>
      </p:pic>
      <p:pic>
        <p:nvPicPr>
          <p:cNvPr id="7" name="Picture 6">
            <a:extLst>
              <a:ext uri="{FF2B5EF4-FFF2-40B4-BE49-F238E27FC236}">
                <a16:creationId xmlns:a16="http://schemas.microsoft.com/office/drawing/2014/main" id="{3A669330-A48F-6A5A-508E-9790CF68ACE6}"/>
              </a:ext>
            </a:extLst>
          </p:cNvPr>
          <p:cNvPicPr>
            <a:picLocks noChangeAspect="1"/>
          </p:cNvPicPr>
          <p:nvPr/>
        </p:nvPicPr>
        <p:blipFill>
          <a:blip r:embed="rId4"/>
          <a:stretch>
            <a:fillRect/>
          </a:stretch>
        </p:blipFill>
        <p:spPr>
          <a:xfrm>
            <a:off x="761910" y="2460335"/>
            <a:ext cx="2743200" cy="1868106"/>
          </a:xfrm>
          <a:prstGeom prst="rect">
            <a:avLst/>
          </a:prstGeom>
        </p:spPr>
      </p:pic>
      <p:pic>
        <p:nvPicPr>
          <p:cNvPr id="8" name="Picture 7">
            <a:extLst>
              <a:ext uri="{FF2B5EF4-FFF2-40B4-BE49-F238E27FC236}">
                <a16:creationId xmlns:a16="http://schemas.microsoft.com/office/drawing/2014/main" id="{BD934D80-DBB2-C304-CDA6-402F07A5BF85}"/>
              </a:ext>
            </a:extLst>
          </p:cNvPr>
          <p:cNvPicPr>
            <a:picLocks noChangeAspect="1"/>
          </p:cNvPicPr>
          <p:nvPr/>
        </p:nvPicPr>
        <p:blipFill>
          <a:blip r:embed="rId5"/>
          <a:stretch>
            <a:fillRect/>
          </a:stretch>
        </p:blipFill>
        <p:spPr>
          <a:xfrm>
            <a:off x="4975523" y="2424397"/>
            <a:ext cx="2743200" cy="1868106"/>
          </a:xfrm>
          <a:prstGeom prst="rect">
            <a:avLst/>
          </a:prstGeom>
        </p:spPr>
      </p:pic>
      <p:pic>
        <p:nvPicPr>
          <p:cNvPr id="9" name="Picture 8">
            <a:extLst>
              <a:ext uri="{FF2B5EF4-FFF2-40B4-BE49-F238E27FC236}">
                <a16:creationId xmlns:a16="http://schemas.microsoft.com/office/drawing/2014/main" id="{6A92D509-3B1C-5662-7091-B9FA4FC4D669}"/>
              </a:ext>
            </a:extLst>
          </p:cNvPr>
          <p:cNvPicPr>
            <a:picLocks noChangeAspect="1"/>
          </p:cNvPicPr>
          <p:nvPr/>
        </p:nvPicPr>
        <p:blipFill>
          <a:blip r:embed="rId6"/>
          <a:stretch>
            <a:fillRect/>
          </a:stretch>
        </p:blipFill>
        <p:spPr>
          <a:xfrm>
            <a:off x="5322362" y="4705632"/>
            <a:ext cx="2743200" cy="1868106"/>
          </a:xfrm>
          <a:prstGeom prst="rect">
            <a:avLst/>
          </a:prstGeom>
        </p:spPr>
      </p:pic>
      <p:pic>
        <p:nvPicPr>
          <p:cNvPr id="10" name="Picture 9">
            <a:extLst>
              <a:ext uri="{FF2B5EF4-FFF2-40B4-BE49-F238E27FC236}">
                <a16:creationId xmlns:a16="http://schemas.microsoft.com/office/drawing/2014/main" id="{13ED84E0-5C1E-AE66-5127-A6908ED2F6B8}"/>
              </a:ext>
            </a:extLst>
          </p:cNvPr>
          <p:cNvPicPr>
            <a:picLocks noChangeAspect="1"/>
          </p:cNvPicPr>
          <p:nvPr/>
        </p:nvPicPr>
        <p:blipFill>
          <a:blip r:embed="rId7"/>
          <a:stretch>
            <a:fillRect/>
          </a:stretch>
        </p:blipFill>
        <p:spPr>
          <a:xfrm>
            <a:off x="1615652" y="4601046"/>
            <a:ext cx="2743200" cy="1868106"/>
          </a:xfrm>
          <a:prstGeom prst="rect">
            <a:avLst/>
          </a:prstGeom>
        </p:spPr>
      </p:pic>
      <p:pic>
        <p:nvPicPr>
          <p:cNvPr id="11" name="Picture 10">
            <a:extLst>
              <a:ext uri="{FF2B5EF4-FFF2-40B4-BE49-F238E27FC236}">
                <a16:creationId xmlns:a16="http://schemas.microsoft.com/office/drawing/2014/main" id="{EC438C36-4686-AAF5-2FDD-763E0E3C78A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603856" y="864834"/>
            <a:ext cx="2743200" cy="1957567"/>
          </a:xfrm>
          <a:prstGeom prst="rect">
            <a:avLst/>
          </a:prstGeom>
        </p:spPr>
      </p:pic>
      <p:pic>
        <p:nvPicPr>
          <p:cNvPr id="13" name="Picture 12">
            <a:extLst>
              <a:ext uri="{FF2B5EF4-FFF2-40B4-BE49-F238E27FC236}">
                <a16:creationId xmlns:a16="http://schemas.microsoft.com/office/drawing/2014/main" id="{B5758E9E-CDA0-59A3-8FE6-B350EBFEE55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603856" y="3429000"/>
            <a:ext cx="2743200" cy="1968700"/>
          </a:xfrm>
          <a:prstGeom prst="rect">
            <a:avLst/>
          </a:prstGeom>
        </p:spPr>
      </p:pic>
    </p:spTree>
    <p:extLst>
      <p:ext uri="{BB962C8B-B14F-4D97-AF65-F5344CB8AC3E}">
        <p14:creationId xmlns:p14="http://schemas.microsoft.com/office/powerpoint/2010/main" val="10326039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79C0A3-65A0-9AB4-74EA-9BC070BB08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A40880-F232-F70F-4F68-56DF144B9791}"/>
              </a:ext>
            </a:extLst>
          </p:cNvPr>
          <p:cNvSpPr>
            <a:spLocks noGrp="1"/>
          </p:cNvSpPr>
          <p:nvPr>
            <p:ph type="title"/>
          </p:nvPr>
        </p:nvSpPr>
        <p:spPr>
          <a:xfrm>
            <a:off x="598974" y="722488"/>
            <a:ext cx="3638387" cy="1121129"/>
          </a:xfrm>
        </p:spPr>
        <p:txBody>
          <a:bodyPr/>
          <a:lstStyle/>
          <a:p>
            <a:pPr rtl="0">
              <a:spcBef>
                <a:spcPts val="0"/>
              </a:spcBef>
              <a:spcAft>
                <a:spcPts val="0"/>
              </a:spcAft>
            </a:pPr>
            <a:r>
              <a:rPr lang="en-US" sz="2000" b="1" i="0" u="none" strike="noStrike" dirty="0">
                <a:solidFill>
                  <a:srgbClr val="C00000"/>
                </a:solidFill>
                <a:effectLst/>
                <a:latin typeface="Garamond" panose="02020404030301010803" pitchFamily="18" charset="0"/>
              </a:rPr>
              <a:t>Card Sets 1, 2 and 3:</a:t>
            </a:r>
            <a:br>
              <a:rPr lang="en-US" sz="2000" dirty="0">
                <a:effectLst/>
              </a:rPr>
            </a:br>
            <a:r>
              <a:rPr lang="en-US" sz="2000" b="0" i="0" u="none" strike="noStrike" dirty="0">
                <a:solidFill>
                  <a:srgbClr val="22758A"/>
                </a:solidFill>
                <a:effectLst/>
                <a:latin typeface="Garamond" panose="02020404030301010803" pitchFamily="18" charset="0"/>
              </a:rPr>
              <a:t>Where does climate change begin? How might you arrange these cards to represent how the events on them influence one another? </a:t>
            </a:r>
            <a:endParaRPr lang="en-US" sz="2000" dirty="0">
              <a:effectLst/>
            </a:endParaRPr>
          </a:p>
        </p:txBody>
      </p:sp>
      <p:pic>
        <p:nvPicPr>
          <p:cNvPr id="7" name="Picture 6">
            <a:extLst>
              <a:ext uri="{FF2B5EF4-FFF2-40B4-BE49-F238E27FC236}">
                <a16:creationId xmlns:a16="http://schemas.microsoft.com/office/drawing/2014/main" id="{3A669330-A48F-6A5A-508E-9790CF68ACE6}"/>
              </a:ext>
            </a:extLst>
          </p:cNvPr>
          <p:cNvPicPr>
            <a:picLocks noChangeAspect="1"/>
          </p:cNvPicPr>
          <p:nvPr/>
        </p:nvPicPr>
        <p:blipFill>
          <a:blip r:embed="rId3"/>
          <a:stretch>
            <a:fillRect/>
          </a:stretch>
        </p:blipFill>
        <p:spPr>
          <a:xfrm>
            <a:off x="650685" y="2395269"/>
            <a:ext cx="2743200" cy="1868106"/>
          </a:xfrm>
          <a:prstGeom prst="rect">
            <a:avLst/>
          </a:prstGeom>
        </p:spPr>
      </p:pic>
      <p:pic>
        <p:nvPicPr>
          <p:cNvPr id="9" name="Picture 8">
            <a:extLst>
              <a:ext uri="{FF2B5EF4-FFF2-40B4-BE49-F238E27FC236}">
                <a16:creationId xmlns:a16="http://schemas.microsoft.com/office/drawing/2014/main" id="{6A92D509-3B1C-5662-7091-B9FA4FC4D669}"/>
              </a:ext>
            </a:extLst>
          </p:cNvPr>
          <p:cNvPicPr>
            <a:picLocks noChangeAspect="1"/>
          </p:cNvPicPr>
          <p:nvPr/>
        </p:nvPicPr>
        <p:blipFill>
          <a:blip r:embed="rId4"/>
          <a:stretch>
            <a:fillRect/>
          </a:stretch>
        </p:blipFill>
        <p:spPr>
          <a:xfrm>
            <a:off x="5107706" y="4774416"/>
            <a:ext cx="2743200" cy="1868106"/>
          </a:xfrm>
          <a:prstGeom prst="rect">
            <a:avLst/>
          </a:prstGeom>
        </p:spPr>
      </p:pic>
      <p:pic>
        <p:nvPicPr>
          <p:cNvPr id="10" name="Picture 9">
            <a:extLst>
              <a:ext uri="{FF2B5EF4-FFF2-40B4-BE49-F238E27FC236}">
                <a16:creationId xmlns:a16="http://schemas.microsoft.com/office/drawing/2014/main" id="{13ED84E0-5C1E-AE66-5127-A6908ED2F6B8}"/>
              </a:ext>
            </a:extLst>
          </p:cNvPr>
          <p:cNvPicPr>
            <a:picLocks noChangeAspect="1"/>
          </p:cNvPicPr>
          <p:nvPr/>
        </p:nvPicPr>
        <p:blipFill>
          <a:blip r:embed="rId5"/>
          <a:stretch>
            <a:fillRect/>
          </a:stretch>
        </p:blipFill>
        <p:spPr>
          <a:xfrm>
            <a:off x="1494161" y="4568734"/>
            <a:ext cx="2743200" cy="1868106"/>
          </a:xfrm>
          <a:prstGeom prst="rect">
            <a:avLst/>
          </a:prstGeom>
        </p:spPr>
      </p:pic>
      <p:pic>
        <p:nvPicPr>
          <p:cNvPr id="4" name="Picture 3">
            <a:extLst>
              <a:ext uri="{FF2B5EF4-FFF2-40B4-BE49-F238E27FC236}">
                <a16:creationId xmlns:a16="http://schemas.microsoft.com/office/drawing/2014/main" id="{04AD137B-8963-3575-42F6-F5A00638784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325905" y="3429000"/>
            <a:ext cx="3215410" cy="2279469"/>
          </a:xfrm>
          <a:prstGeom prst="rect">
            <a:avLst/>
          </a:prstGeom>
        </p:spPr>
      </p:pic>
      <p:pic>
        <p:nvPicPr>
          <p:cNvPr id="12" name="Picture 11">
            <a:extLst>
              <a:ext uri="{FF2B5EF4-FFF2-40B4-BE49-F238E27FC236}">
                <a16:creationId xmlns:a16="http://schemas.microsoft.com/office/drawing/2014/main" id="{164598AA-8E71-06BC-6DFB-81B32010E04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65562" y="539738"/>
            <a:ext cx="3324022" cy="2386342"/>
          </a:xfrm>
          <a:prstGeom prst="rect">
            <a:avLst/>
          </a:prstGeom>
        </p:spPr>
      </p:pic>
      <p:pic>
        <p:nvPicPr>
          <p:cNvPr id="15" name="Picture 14">
            <a:extLst>
              <a:ext uri="{FF2B5EF4-FFF2-40B4-BE49-F238E27FC236}">
                <a16:creationId xmlns:a16="http://schemas.microsoft.com/office/drawing/2014/main" id="{9ADFC1F4-E0E1-5004-AD19-53F8E128D08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37490" y="2494947"/>
            <a:ext cx="2618648" cy="1868106"/>
          </a:xfrm>
          <a:prstGeom prst="rect">
            <a:avLst/>
          </a:prstGeom>
        </p:spPr>
      </p:pic>
      <p:pic>
        <p:nvPicPr>
          <p:cNvPr id="17" name="Picture 16">
            <a:extLst>
              <a:ext uri="{FF2B5EF4-FFF2-40B4-BE49-F238E27FC236}">
                <a16:creationId xmlns:a16="http://schemas.microsoft.com/office/drawing/2014/main" id="{E9F37885-2BA2-E88B-A450-ADE6F003BF12}"/>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107706" y="442106"/>
            <a:ext cx="2428411" cy="1749376"/>
          </a:xfrm>
          <a:prstGeom prst="rect">
            <a:avLst/>
          </a:prstGeom>
        </p:spPr>
      </p:pic>
    </p:spTree>
    <p:extLst>
      <p:ext uri="{BB962C8B-B14F-4D97-AF65-F5344CB8AC3E}">
        <p14:creationId xmlns:p14="http://schemas.microsoft.com/office/powerpoint/2010/main" val="24661265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E6C4066-E0E7-8E5E-9742-91EE4BC8DF00}"/>
              </a:ext>
            </a:extLst>
          </p:cNvPr>
          <p:cNvSpPr txBox="1">
            <a:spLocks/>
          </p:cNvSpPr>
          <p:nvPr/>
        </p:nvSpPr>
        <p:spPr bwMode="gray">
          <a:xfrm>
            <a:off x="598974" y="722488"/>
            <a:ext cx="3638387" cy="196356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accent2">
                    <a:lumMod val="75000"/>
                  </a:schemeClr>
                </a:solidFill>
                <a:latin typeface="Garamond" panose="02020404030301010803" pitchFamily="18"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ts val="0"/>
              </a:spcBef>
            </a:pPr>
            <a:r>
              <a:rPr lang="en-US" sz="2000" b="1" dirty="0">
                <a:solidFill>
                  <a:srgbClr val="C00000"/>
                </a:solidFill>
              </a:rPr>
              <a:t>Card Sets 4 &amp; 5</a:t>
            </a:r>
            <a:br>
              <a:rPr lang="en-US" sz="2000" dirty="0"/>
            </a:br>
            <a:r>
              <a:rPr lang="en-US" sz="2000" b="0" i="0" u="none" strike="noStrike" dirty="0">
                <a:effectLst/>
                <a:latin typeface="Garamond" panose="02020404030301010803" pitchFamily="18" charset="0"/>
              </a:rPr>
              <a:t>What are the consequences of climate change? How might you arrange these cards to represent how climate change influences biodiversity and humanity?</a:t>
            </a:r>
            <a:endParaRPr lang="en-US" sz="2000" dirty="0"/>
          </a:p>
        </p:txBody>
      </p:sp>
      <p:pic>
        <p:nvPicPr>
          <p:cNvPr id="6" name="Picture 5">
            <a:extLst>
              <a:ext uri="{FF2B5EF4-FFF2-40B4-BE49-F238E27FC236}">
                <a16:creationId xmlns:a16="http://schemas.microsoft.com/office/drawing/2014/main" id="{93838CED-F05D-0F59-710C-80A20B3F2E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00019" y="722488"/>
            <a:ext cx="3014661" cy="2150617"/>
          </a:xfrm>
          <a:prstGeom prst="rect">
            <a:avLst/>
          </a:prstGeom>
        </p:spPr>
      </p:pic>
      <p:pic>
        <p:nvPicPr>
          <p:cNvPr id="8" name="Picture 7">
            <a:extLst>
              <a:ext uri="{FF2B5EF4-FFF2-40B4-BE49-F238E27FC236}">
                <a16:creationId xmlns:a16="http://schemas.microsoft.com/office/drawing/2014/main" id="{9E79147E-A2CA-9DDE-FA74-79775264FC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8974" y="3122571"/>
            <a:ext cx="4005683" cy="2868422"/>
          </a:xfrm>
          <a:prstGeom prst="rect">
            <a:avLst/>
          </a:prstGeom>
        </p:spPr>
      </p:pic>
      <p:pic>
        <p:nvPicPr>
          <p:cNvPr id="10" name="Picture 9">
            <a:extLst>
              <a:ext uri="{FF2B5EF4-FFF2-40B4-BE49-F238E27FC236}">
                <a16:creationId xmlns:a16="http://schemas.microsoft.com/office/drawing/2014/main" id="{D56E21FC-9822-0B29-13B5-3B81A6E060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47054" y="3828820"/>
            <a:ext cx="3273483" cy="2347805"/>
          </a:xfrm>
          <a:prstGeom prst="rect">
            <a:avLst/>
          </a:prstGeom>
        </p:spPr>
      </p:pic>
      <p:pic>
        <p:nvPicPr>
          <p:cNvPr id="12" name="Picture 11">
            <a:extLst>
              <a:ext uri="{FF2B5EF4-FFF2-40B4-BE49-F238E27FC236}">
                <a16:creationId xmlns:a16="http://schemas.microsoft.com/office/drawing/2014/main" id="{E2311302-68C0-3236-34BE-C440F4BD588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905876" y="971955"/>
            <a:ext cx="3014661" cy="2150616"/>
          </a:xfrm>
          <a:prstGeom prst="rect">
            <a:avLst/>
          </a:prstGeom>
        </p:spPr>
      </p:pic>
      <p:pic>
        <p:nvPicPr>
          <p:cNvPr id="14" name="Picture 13">
            <a:extLst>
              <a:ext uri="{FF2B5EF4-FFF2-40B4-BE49-F238E27FC236}">
                <a16:creationId xmlns:a16="http://schemas.microsoft.com/office/drawing/2014/main" id="{0DCF447B-7DDA-F9C9-FE24-54AA1AC6AD5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107383" y="3429000"/>
            <a:ext cx="3251200" cy="2347805"/>
          </a:xfrm>
          <a:prstGeom prst="rect">
            <a:avLst/>
          </a:prstGeom>
        </p:spPr>
      </p:pic>
    </p:spTree>
    <p:extLst>
      <p:ext uri="{BB962C8B-B14F-4D97-AF65-F5344CB8AC3E}">
        <p14:creationId xmlns:p14="http://schemas.microsoft.com/office/powerpoint/2010/main" val="7634264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D933B9E-B87D-D957-FB7C-DC8ACBA2CCC5}"/>
              </a:ext>
            </a:extLst>
          </p:cNvPr>
          <p:cNvSpPr txBox="1"/>
          <p:nvPr/>
        </p:nvSpPr>
        <p:spPr>
          <a:xfrm>
            <a:off x="707231" y="604440"/>
            <a:ext cx="3579019" cy="2246769"/>
          </a:xfrm>
          <a:prstGeom prst="rect">
            <a:avLst/>
          </a:prstGeom>
          <a:noFill/>
        </p:spPr>
        <p:txBody>
          <a:bodyPr wrap="square">
            <a:spAutoFit/>
          </a:bodyPr>
          <a:lstStyle/>
          <a:p>
            <a:pPr rtl="0">
              <a:spcBef>
                <a:spcPts val="0"/>
              </a:spcBef>
              <a:spcAft>
                <a:spcPts val="0"/>
              </a:spcAft>
            </a:pPr>
            <a:r>
              <a:rPr lang="en-US" sz="2000" b="1" i="0" u="none" strike="noStrike" dirty="0">
                <a:solidFill>
                  <a:srgbClr val="C00000"/>
                </a:solidFill>
                <a:effectLst/>
                <a:latin typeface="Garamond" panose="02020404030301010803" pitchFamily="18" charset="0"/>
              </a:rPr>
              <a:t>Card Set 6:</a:t>
            </a:r>
            <a:endParaRPr lang="en-US" sz="2000" dirty="0">
              <a:solidFill>
                <a:srgbClr val="C00000"/>
              </a:solidFill>
              <a:effectLst/>
            </a:endParaRPr>
          </a:p>
          <a:p>
            <a:pPr rtl="0">
              <a:spcBef>
                <a:spcPts val="0"/>
              </a:spcBef>
              <a:spcAft>
                <a:spcPts val="0"/>
              </a:spcAft>
            </a:pPr>
            <a:r>
              <a:rPr lang="en-US" sz="2000" b="0" i="0" u="none" strike="noStrike" dirty="0">
                <a:solidFill>
                  <a:schemeClr val="accent2">
                    <a:lumMod val="75000"/>
                  </a:schemeClr>
                </a:solidFill>
                <a:effectLst/>
                <a:latin typeface="Garamond" panose="02020404030301010803" pitchFamily="18" charset="0"/>
              </a:rPr>
              <a:t>What are climate change solutions that already exist? How might you arrange these cards to show how they can disrupt the causes, mechanisms or impacts of climate change?</a:t>
            </a:r>
            <a:endParaRPr lang="en-US" sz="2000" dirty="0">
              <a:solidFill>
                <a:schemeClr val="accent2">
                  <a:lumMod val="75000"/>
                </a:schemeClr>
              </a:solidFill>
              <a:effectLst/>
            </a:endParaRPr>
          </a:p>
        </p:txBody>
      </p:sp>
      <p:pic>
        <p:nvPicPr>
          <p:cNvPr id="6" name="Picture 5">
            <a:extLst>
              <a:ext uri="{FF2B5EF4-FFF2-40B4-BE49-F238E27FC236}">
                <a16:creationId xmlns:a16="http://schemas.microsoft.com/office/drawing/2014/main" id="{0A4BEAC3-936C-B55B-A45B-C15765D7B99B}"/>
              </a:ext>
            </a:extLst>
          </p:cNvPr>
          <p:cNvPicPr>
            <a:picLocks noChangeAspect="1"/>
          </p:cNvPicPr>
          <p:nvPr/>
        </p:nvPicPr>
        <p:blipFill>
          <a:blip r:embed="rId2"/>
          <a:stretch>
            <a:fillRect/>
          </a:stretch>
        </p:blipFill>
        <p:spPr>
          <a:xfrm>
            <a:off x="4695342" y="3095454"/>
            <a:ext cx="3305657" cy="2251138"/>
          </a:xfrm>
          <a:prstGeom prst="rect">
            <a:avLst/>
          </a:prstGeom>
        </p:spPr>
      </p:pic>
      <p:pic>
        <p:nvPicPr>
          <p:cNvPr id="7" name="Picture 6">
            <a:extLst>
              <a:ext uri="{FF2B5EF4-FFF2-40B4-BE49-F238E27FC236}">
                <a16:creationId xmlns:a16="http://schemas.microsoft.com/office/drawing/2014/main" id="{2A980233-4439-64F9-ADE5-33CE277C5F2E}"/>
              </a:ext>
            </a:extLst>
          </p:cNvPr>
          <p:cNvPicPr>
            <a:picLocks noChangeAspect="1"/>
          </p:cNvPicPr>
          <p:nvPr/>
        </p:nvPicPr>
        <p:blipFill>
          <a:blip r:embed="rId3"/>
          <a:stretch>
            <a:fillRect/>
          </a:stretch>
        </p:blipFill>
        <p:spPr>
          <a:xfrm>
            <a:off x="911659" y="3295479"/>
            <a:ext cx="3170162" cy="2158866"/>
          </a:xfrm>
          <a:prstGeom prst="rect">
            <a:avLst/>
          </a:prstGeom>
        </p:spPr>
      </p:pic>
      <p:pic>
        <p:nvPicPr>
          <p:cNvPr id="8" name="Picture 7">
            <a:extLst>
              <a:ext uri="{FF2B5EF4-FFF2-40B4-BE49-F238E27FC236}">
                <a16:creationId xmlns:a16="http://schemas.microsoft.com/office/drawing/2014/main" id="{8948DAC1-9B30-B243-2E17-8BF1BA6909E7}"/>
              </a:ext>
            </a:extLst>
          </p:cNvPr>
          <p:cNvPicPr>
            <a:picLocks noChangeAspect="1"/>
          </p:cNvPicPr>
          <p:nvPr/>
        </p:nvPicPr>
        <p:blipFill>
          <a:blip r:embed="rId4"/>
          <a:stretch>
            <a:fillRect/>
          </a:stretch>
        </p:blipFill>
        <p:spPr>
          <a:xfrm>
            <a:off x="8324726" y="4002423"/>
            <a:ext cx="3305658" cy="2251138"/>
          </a:xfrm>
          <a:prstGeom prst="rect">
            <a:avLst/>
          </a:prstGeom>
        </p:spPr>
      </p:pic>
      <p:pic>
        <p:nvPicPr>
          <p:cNvPr id="9" name="Picture 8">
            <a:extLst>
              <a:ext uri="{FF2B5EF4-FFF2-40B4-BE49-F238E27FC236}">
                <a16:creationId xmlns:a16="http://schemas.microsoft.com/office/drawing/2014/main" id="{F49A2413-0F17-88C1-76FE-D5C41BF33C24}"/>
              </a:ext>
            </a:extLst>
          </p:cNvPr>
          <p:cNvPicPr>
            <a:picLocks noChangeAspect="1"/>
          </p:cNvPicPr>
          <p:nvPr/>
        </p:nvPicPr>
        <p:blipFill>
          <a:blip r:embed="rId5"/>
          <a:stretch>
            <a:fillRect/>
          </a:stretch>
        </p:blipFill>
        <p:spPr>
          <a:xfrm>
            <a:off x="8575976" y="1181223"/>
            <a:ext cx="3094033" cy="2114255"/>
          </a:xfrm>
          <a:prstGeom prst="rect">
            <a:avLst/>
          </a:prstGeom>
        </p:spPr>
      </p:pic>
      <p:pic>
        <p:nvPicPr>
          <p:cNvPr id="10" name="Picture 9">
            <a:extLst>
              <a:ext uri="{FF2B5EF4-FFF2-40B4-BE49-F238E27FC236}">
                <a16:creationId xmlns:a16="http://schemas.microsoft.com/office/drawing/2014/main" id="{AEC42CD4-7126-ED26-A6ED-03256C1D9C47}"/>
              </a:ext>
            </a:extLst>
          </p:cNvPr>
          <p:cNvPicPr>
            <a:picLocks noChangeAspect="1"/>
          </p:cNvPicPr>
          <p:nvPr/>
        </p:nvPicPr>
        <p:blipFill>
          <a:blip r:embed="rId6"/>
          <a:stretch>
            <a:fillRect/>
          </a:stretch>
        </p:blipFill>
        <p:spPr>
          <a:xfrm>
            <a:off x="4924713" y="542040"/>
            <a:ext cx="3104654" cy="2114255"/>
          </a:xfrm>
          <a:prstGeom prst="rect">
            <a:avLst/>
          </a:prstGeom>
        </p:spPr>
      </p:pic>
    </p:spTree>
    <p:extLst>
      <p:ext uri="{BB962C8B-B14F-4D97-AF65-F5344CB8AC3E}">
        <p14:creationId xmlns:p14="http://schemas.microsoft.com/office/powerpoint/2010/main" val="3753623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9"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par>
                                <p:cTn id="11" presetID="9"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dissolve">
                                      <p:cBhvr>
                                        <p:cTn id="13" dur="500"/>
                                        <p:tgtEl>
                                          <p:spTgt spid="10"/>
                                        </p:tgtEl>
                                      </p:cBhvr>
                                    </p:animEffect>
                                  </p:childTnLst>
                                </p:cTn>
                              </p:par>
                              <p:par>
                                <p:cTn id="14" presetID="9"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ssolv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Climate Fresk: A collaborative game workshop to help you inspire change  Tickets, Tue, Nov 8, 2022 at 6:00 PM | Eventbrite">
            <a:extLst>
              <a:ext uri="{FF2B5EF4-FFF2-40B4-BE49-F238E27FC236}">
                <a16:creationId xmlns:a16="http://schemas.microsoft.com/office/drawing/2014/main" id="{AC75FDDD-7D2F-00C9-D02B-D902D4531E3C}"/>
              </a:ext>
            </a:extLst>
          </p:cNvPr>
          <p:cNvPicPr>
            <a:picLocks noChangeAspect="1" noChangeArrowheads="1"/>
          </p:cNvPicPr>
          <p:nvPr/>
        </p:nvPicPr>
        <p:blipFill>
          <a:blip r:embed="rId3">
            <a:alphaModFix amt="50000"/>
            <a:extLst>
              <a:ext uri="{28A0092B-C50C-407E-A947-70E740481C1C}">
                <a14:useLocalDpi xmlns:a14="http://schemas.microsoft.com/office/drawing/2010/main"/>
              </a:ext>
            </a:extLst>
          </a:blip>
          <a:srcRect/>
          <a:stretch>
            <a:fillRect/>
          </a:stretch>
        </p:blipFill>
        <p:spPr bwMode="auto">
          <a:xfrm>
            <a:off x="-206214" y="0"/>
            <a:ext cx="1340136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746EA3C3-ED83-36AF-859D-9F1340D3ED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95165" y="1321578"/>
            <a:ext cx="2383662" cy="3252021"/>
          </a:xfrm>
          <a:prstGeom prst="rect">
            <a:avLst/>
          </a:prstGeom>
        </p:spPr>
      </p:pic>
      <p:pic>
        <p:nvPicPr>
          <p:cNvPr id="7" name="Picture 6">
            <a:extLst>
              <a:ext uri="{FF2B5EF4-FFF2-40B4-BE49-F238E27FC236}">
                <a16:creationId xmlns:a16="http://schemas.microsoft.com/office/drawing/2014/main" id="{B82B2402-80AF-34F3-9130-C462D3305E8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1042" y="613842"/>
            <a:ext cx="2362904" cy="3252020"/>
          </a:xfrm>
          <a:prstGeom prst="rect">
            <a:avLst/>
          </a:prstGeom>
        </p:spPr>
      </p:pic>
      <p:pic>
        <p:nvPicPr>
          <p:cNvPr id="9" name="Picture 8">
            <a:extLst>
              <a:ext uri="{FF2B5EF4-FFF2-40B4-BE49-F238E27FC236}">
                <a16:creationId xmlns:a16="http://schemas.microsoft.com/office/drawing/2014/main" id="{5DFE79AB-F9E9-FB74-0C29-21B88481900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967038" y="2999513"/>
            <a:ext cx="2365420" cy="3252020"/>
          </a:xfrm>
          <a:prstGeom prst="rect">
            <a:avLst/>
          </a:prstGeom>
        </p:spPr>
      </p:pic>
      <p:pic>
        <p:nvPicPr>
          <p:cNvPr id="11" name="Picture 10">
            <a:extLst>
              <a:ext uri="{FF2B5EF4-FFF2-40B4-BE49-F238E27FC236}">
                <a16:creationId xmlns:a16="http://schemas.microsoft.com/office/drawing/2014/main" id="{D6CC881A-8720-EA59-B72E-8F09A12FD67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337167" y="3138949"/>
            <a:ext cx="2364777" cy="3264985"/>
          </a:xfrm>
          <a:prstGeom prst="rect">
            <a:avLst/>
          </a:prstGeom>
        </p:spPr>
      </p:pic>
      <p:cxnSp>
        <p:nvCxnSpPr>
          <p:cNvPr id="13" name="Curved Connector 12">
            <a:extLst>
              <a:ext uri="{FF2B5EF4-FFF2-40B4-BE49-F238E27FC236}">
                <a16:creationId xmlns:a16="http://schemas.microsoft.com/office/drawing/2014/main" id="{C7881FD2-8682-DE3B-59EA-A77097C789C2}"/>
              </a:ext>
            </a:extLst>
          </p:cNvPr>
          <p:cNvCxnSpPr>
            <a:cxnSpLocks/>
            <a:stCxn id="7" idx="3"/>
            <a:endCxn id="11" idx="0"/>
          </p:cNvCxnSpPr>
          <p:nvPr/>
        </p:nvCxnSpPr>
        <p:spPr>
          <a:xfrm>
            <a:off x="2943946" y="2239852"/>
            <a:ext cx="1575610" cy="899097"/>
          </a:xfrm>
          <a:prstGeom prst="curvedConnector2">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4" name="Curved Connector 13">
            <a:extLst>
              <a:ext uri="{FF2B5EF4-FFF2-40B4-BE49-F238E27FC236}">
                <a16:creationId xmlns:a16="http://schemas.microsoft.com/office/drawing/2014/main" id="{32C3CE4E-9715-E88A-9962-69642EF93370}"/>
              </a:ext>
            </a:extLst>
          </p:cNvPr>
          <p:cNvCxnSpPr>
            <a:cxnSpLocks/>
            <a:endCxn id="9" idx="0"/>
          </p:cNvCxnSpPr>
          <p:nvPr/>
        </p:nvCxnSpPr>
        <p:spPr>
          <a:xfrm>
            <a:off x="8478827" y="1828800"/>
            <a:ext cx="1670921" cy="1170713"/>
          </a:xfrm>
          <a:prstGeom prst="curvedConnector2">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9" name="Curved Connector 18">
            <a:extLst>
              <a:ext uri="{FF2B5EF4-FFF2-40B4-BE49-F238E27FC236}">
                <a16:creationId xmlns:a16="http://schemas.microsoft.com/office/drawing/2014/main" id="{16E3D336-DE7C-CFF9-5728-D58ADDFC9812}"/>
              </a:ext>
            </a:extLst>
          </p:cNvPr>
          <p:cNvCxnSpPr>
            <a:cxnSpLocks/>
            <a:stCxn id="7" idx="0"/>
            <a:endCxn id="5" idx="1"/>
          </p:cNvCxnSpPr>
          <p:nvPr/>
        </p:nvCxnSpPr>
        <p:spPr>
          <a:xfrm rot="16200000" flipH="1">
            <a:off x="2761955" y="-385620"/>
            <a:ext cx="2333747" cy="4332671"/>
          </a:xfrm>
          <a:prstGeom prst="curvedConnector4">
            <a:avLst>
              <a:gd name="adj1" fmla="val -9795"/>
              <a:gd name="adj2" fmla="val 63634"/>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4" name="Curved Connector 23">
            <a:extLst>
              <a:ext uri="{FF2B5EF4-FFF2-40B4-BE49-F238E27FC236}">
                <a16:creationId xmlns:a16="http://schemas.microsoft.com/office/drawing/2014/main" id="{CB7D3293-8181-9ADD-9EA4-1FE828F74926}"/>
              </a:ext>
            </a:extLst>
          </p:cNvPr>
          <p:cNvCxnSpPr>
            <a:cxnSpLocks/>
            <a:stCxn id="5" idx="2"/>
            <a:endCxn id="11" idx="3"/>
          </p:cNvCxnSpPr>
          <p:nvPr/>
        </p:nvCxnSpPr>
        <p:spPr>
          <a:xfrm rot="5400000">
            <a:off x="6395549" y="3879994"/>
            <a:ext cx="197843" cy="1585052"/>
          </a:xfrm>
          <a:prstGeom prst="curvedConnector2">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0" name="Rounded Rectangle 9">
            <a:extLst>
              <a:ext uri="{FF2B5EF4-FFF2-40B4-BE49-F238E27FC236}">
                <a16:creationId xmlns:a16="http://schemas.microsoft.com/office/drawing/2014/main" id="{3EE689E4-6B80-F6BD-8338-E8BAB149452B}"/>
              </a:ext>
            </a:extLst>
          </p:cNvPr>
          <p:cNvSpPr/>
          <p:nvPr/>
        </p:nvSpPr>
        <p:spPr>
          <a:xfrm>
            <a:off x="3071813" y="196308"/>
            <a:ext cx="8843961" cy="989376"/>
          </a:xfrm>
          <a:prstGeom prst="roundRect">
            <a:avLst/>
          </a:prstGeom>
          <a:solidFill>
            <a:schemeClr val="accent1">
              <a:alpha val="4715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E4ABD6-3CEE-12C3-9CE7-9026DB558D7F}"/>
              </a:ext>
            </a:extLst>
          </p:cNvPr>
          <p:cNvSpPr>
            <a:spLocks noGrp="1"/>
          </p:cNvSpPr>
          <p:nvPr>
            <p:ph type="title"/>
          </p:nvPr>
        </p:nvSpPr>
        <p:spPr>
          <a:xfrm>
            <a:off x="3071813" y="277376"/>
            <a:ext cx="8843961" cy="706964"/>
          </a:xfrm>
        </p:spPr>
        <p:txBody>
          <a:bodyPr/>
          <a:lstStyle/>
          <a:p>
            <a:r>
              <a:rPr lang="en-US" sz="5400" dirty="0">
                <a:solidFill>
                  <a:schemeClr val="bg1"/>
                </a:solidFill>
              </a:rPr>
              <a:t>Climate </a:t>
            </a:r>
            <a:r>
              <a:rPr lang="en-US" sz="5400" i="1" dirty="0" err="1">
                <a:solidFill>
                  <a:schemeClr val="bg1"/>
                </a:solidFill>
              </a:rPr>
              <a:t>Fresk</a:t>
            </a:r>
            <a:r>
              <a:rPr lang="en-US" sz="5400" dirty="0">
                <a:solidFill>
                  <a:schemeClr val="bg1"/>
                </a:solidFill>
              </a:rPr>
              <a:t> (mural or collage) </a:t>
            </a:r>
          </a:p>
        </p:txBody>
      </p:sp>
    </p:spTree>
    <p:extLst>
      <p:ext uri="{BB962C8B-B14F-4D97-AF65-F5344CB8AC3E}">
        <p14:creationId xmlns:p14="http://schemas.microsoft.com/office/powerpoint/2010/main" val="8539730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ow AI combats climate change and mitigates its impact">
            <a:extLst>
              <a:ext uri="{FF2B5EF4-FFF2-40B4-BE49-F238E27FC236}">
                <a16:creationId xmlns:a16="http://schemas.microsoft.com/office/drawing/2014/main" id="{1931FDC6-6C2B-8EC9-B4B2-AED664488CB5}"/>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8086F0C3-3928-3334-CA40-A4A8A17C328F}"/>
              </a:ext>
            </a:extLst>
          </p:cNvPr>
          <p:cNvSpPr>
            <a:spLocks noGrp="1"/>
          </p:cNvSpPr>
          <p:nvPr>
            <p:ph type="title"/>
          </p:nvPr>
        </p:nvSpPr>
        <p:spPr>
          <a:xfrm>
            <a:off x="475210" y="2931637"/>
            <a:ext cx="4057034" cy="706964"/>
          </a:xfrm>
        </p:spPr>
        <p:txBody>
          <a:bodyPr/>
          <a:lstStyle/>
          <a:p>
            <a:r>
              <a:rPr lang="en-US" sz="3200" b="0" i="0" u="none" strike="noStrike" dirty="0">
                <a:solidFill>
                  <a:srgbClr val="FFFFFF"/>
                </a:solidFill>
                <a:effectLst/>
                <a:latin typeface="Garamond" panose="02020404030301010803" pitchFamily="18" charset="0"/>
              </a:rPr>
              <a:t>We may know a lot of facts about climate change, but we also need to see the bigger picture, the connections between the facts </a:t>
            </a:r>
            <a:r>
              <a:rPr lang="en-US" sz="3200" b="0" i="0" u="none" strike="noStrike" dirty="0">
                <a:solidFill>
                  <a:srgbClr val="FFFF00"/>
                </a:solidFill>
                <a:effectLst/>
                <a:latin typeface="Garamond" panose="02020404030301010803" pitchFamily="18" charset="0"/>
              </a:rPr>
              <a:t>and how to support the world in finding just solutions</a:t>
            </a:r>
            <a:r>
              <a:rPr lang="en-US" sz="3200" b="0" i="0" u="none" strike="noStrike" dirty="0">
                <a:solidFill>
                  <a:srgbClr val="FFFFFF"/>
                </a:solidFill>
                <a:effectLst/>
                <a:latin typeface="Garamond" panose="02020404030301010803" pitchFamily="18" charset="0"/>
              </a:rPr>
              <a:t>.</a:t>
            </a:r>
            <a:endParaRPr lang="en-US" sz="3200" dirty="0">
              <a:solidFill>
                <a:schemeClr val="bg1"/>
              </a:solidFill>
            </a:endParaRPr>
          </a:p>
        </p:txBody>
      </p:sp>
    </p:spTree>
    <p:extLst>
      <p:ext uri="{BB962C8B-B14F-4D97-AF65-F5344CB8AC3E}">
        <p14:creationId xmlns:p14="http://schemas.microsoft.com/office/powerpoint/2010/main" val="37785311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C598988-FA3F-0329-7125-4FB4C4079F5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4045530" y="1345622"/>
            <a:ext cx="4779818" cy="3584864"/>
          </a:xfrm>
          <a:prstGeom prst="rect">
            <a:avLst/>
          </a:prstGeom>
          <a:ln w="12700">
            <a:solidFill>
              <a:schemeClr val="bg1"/>
            </a:solidFill>
          </a:ln>
        </p:spPr>
      </p:pic>
      <p:pic>
        <p:nvPicPr>
          <p:cNvPr id="7" name="Picture 6">
            <a:extLst>
              <a:ext uri="{FF2B5EF4-FFF2-40B4-BE49-F238E27FC236}">
                <a16:creationId xmlns:a16="http://schemas.microsoft.com/office/drawing/2014/main" id="{52C65A74-7D86-0F47-5027-49D0A1694C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7822201" y="1402772"/>
            <a:ext cx="4779818" cy="3470564"/>
          </a:xfrm>
          <a:prstGeom prst="rect">
            <a:avLst/>
          </a:prstGeom>
          <a:ln w="12700">
            <a:solidFill>
              <a:srgbClr val="F5F4F3"/>
            </a:solidFill>
          </a:ln>
        </p:spPr>
      </p:pic>
      <p:pic>
        <p:nvPicPr>
          <p:cNvPr id="9" name="Picture 8">
            <a:extLst>
              <a:ext uri="{FF2B5EF4-FFF2-40B4-BE49-F238E27FC236}">
                <a16:creationId xmlns:a16="http://schemas.microsoft.com/office/drawing/2014/main" id="{28258C93-CA98-2783-8494-18966DB2050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5400000">
            <a:off x="-47635" y="1040388"/>
            <a:ext cx="4779818" cy="4195332"/>
          </a:xfrm>
          <a:prstGeom prst="rect">
            <a:avLst/>
          </a:prstGeom>
          <a:ln w="12700">
            <a:solidFill>
              <a:srgbClr val="F5F4F3"/>
            </a:solidFill>
          </a:ln>
        </p:spPr>
      </p:pic>
    </p:spTree>
    <p:extLst>
      <p:ext uri="{BB962C8B-B14F-4D97-AF65-F5344CB8AC3E}">
        <p14:creationId xmlns:p14="http://schemas.microsoft.com/office/powerpoint/2010/main" val="2754459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E15BD5-566C-E014-A98E-773EC903CC9A}"/>
              </a:ext>
            </a:extLst>
          </p:cNvPr>
          <p:cNvSpPr>
            <a:spLocks noGrp="1"/>
          </p:cNvSpPr>
          <p:nvPr>
            <p:ph type="title"/>
          </p:nvPr>
        </p:nvSpPr>
        <p:spPr>
          <a:xfrm>
            <a:off x="1015548" y="557212"/>
            <a:ext cx="10371589" cy="706964"/>
          </a:xfrm>
        </p:spPr>
        <p:txBody>
          <a:bodyPr/>
          <a:lstStyle/>
          <a:p>
            <a:r>
              <a:rPr lang="en-US" dirty="0"/>
              <a:t>A firefighter from Spain tells us about card 35: wildfires</a:t>
            </a:r>
          </a:p>
        </p:txBody>
      </p:sp>
      <p:pic>
        <p:nvPicPr>
          <p:cNvPr id="4" name="Online Media 3" descr="Faces of CC: Forest fires (Card n°35) with Juan">
            <a:hlinkClick r:id="" action="ppaction://media"/>
            <a:extLst>
              <a:ext uri="{FF2B5EF4-FFF2-40B4-BE49-F238E27FC236}">
                <a16:creationId xmlns:a16="http://schemas.microsoft.com/office/drawing/2014/main" id="{CECC5FCE-57C8-29F5-616D-DFCD0A94ACAE}"/>
              </a:ext>
            </a:extLst>
          </p:cNvPr>
          <p:cNvPicPr>
            <a:picLocks noRot="1" noChangeAspect="1"/>
          </p:cNvPicPr>
          <p:nvPr>
            <a:videoFile r:link="rId1"/>
          </p:nvPr>
        </p:nvPicPr>
        <p:blipFill>
          <a:blip r:embed="rId4"/>
          <a:stretch>
            <a:fillRect/>
          </a:stretch>
        </p:blipFill>
        <p:spPr>
          <a:xfrm>
            <a:off x="1523187" y="1512532"/>
            <a:ext cx="8297160" cy="4687895"/>
          </a:xfrm>
          <a:prstGeom prst="rect">
            <a:avLst/>
          </a:prstGeom>
        </p:spPr>
      </p:pic>
      <p:sp>
        <p:nvSpPr>
          <p:cNvPr id="3" name="TextBox 2">
            <a:extLst>
              <a:ext uri="{FF2B5EF4-FFF2-40B4-BE49-F238E27FC236}">
                <a16:creationId xmlns:a16="http://schemas.microsoft.com/office/drawing/2014/main" id="{EABF0A13-E0BF-DF9B-7038-F7C2A6F8F722}"/>
              </a:ext>
            </a:extLst>
          </p:cNvPr>
          <p:cNvSpPr txBox="1"/>
          <p:nvPr/>
        </p:nvSpPr>
        <p:spPr>
          <a:xfrm>
            <a:off x="2224644" y="6264117"/>
            <a:ext cx="8297160" cy="369332"/>
          </a:xfrm>
          <a:prstGeom prst="rect">
            <a:avLst/>
          </a:prstGeom>
          <a:noFill/>
        </p:spPr>
        <p:txBody>
          <a:bodyPr wrap="square" rtlCol="0">
            <a:spAutoFit/>
          </a:bodyPr>
          <a:lstStyle/>
          <a:p>
            <a:r>
              <a:rPr lang="en-US" dirty="0"/>
              <a:t>https://</a:t>
            </a:r>
            <a:r>
              <a:rPr lang="en-US" dirty="0" err="1"/>
              <a:t>www.youtube.com</a:t>
            </a:r>
            <a:r>
              <a:rPr lang="en-US" dirty="0"/>
              <a:t>/</a:t>
            </a:r>
            <a:r>
              <a:rPr lang="en-US" dirty="0" err="1"/>
              <a:t>watch?v</a:t>
            </a:r>
            <a:r>
              <a:rPr lang="en-US" dirty="0"/>
              <a:t>=0hkG0xUIHp8&amp;t=3s</a:t>
            </a:r>
          </a:p>
        </p:txBody>
      </p:sp>
    </p:spTree>
    <p:extLst>
      <p:ext uri="{BB962C8B-B14F-4D97-AF65-F5344CB8AC3E}">
        <p14:creationId xmlns:p14="http://schemas.microsoft.com/office/powerpoint/2010/main" val="1212780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F6F0C37-E3AC-2B3D-E4EE-72F952255C86}"/>
              </a:ext>
            </a:extLst>
          </p:cNvPr>
          <p:cNvSpPr/>
          <p:nvPr/>
        </p:nvSpPr>
        <p:spPr>
          <a:xfrm>
            <a:off x="10019211" y="0"/>
            <a:ext cx="2172789" cy="68580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2">
            <a:extLst>
              <a:ext uri="{FF2B5EF4-FFF2-40B4-BE49-F238E27FC236}">
                <a16:creationId xmlns:a16="http://schemas.microsoft.com/office/drawing/2014/main" id="{B0224390-A8EF-A281-8E79-900B07B2FEF7}"/>
              </a:ext>
            </a:extLst>
          </p:cNvPr>
          <p:cNvSpPr txBox="1">
            <a:spLocks/>
          </p:cNvSpPr>
          <p:nvPr/>
        </p:nvSpPr>
        <p:spPr>
          <a:xfrm>
            <a:off x="1320400" y="4101736"/>
            <a:ext cx="8324591" cy="2181498"/>
          </a:xfrm>
          <a:prstGeom prst="rect">
            <a:avLst/>
          </a:prstGeom>
        </p:spPr>
        <p:txBody>
          <a:bodyPr vert="horz" lIns="91440" tIns="45720" rIns="91440" bIns="45720" rtlCol="0">
            <a:normAutofit/>
          </a:bodyPr>
          <a:lstStyle>
            <a:lvl1pPr marL="285750" indent="-285750" algn="l" defTabSz="457200" rtl="0" eaLnBrk="1" latinLnBrk="0" hangingPunct="1">
              <a:spcBef>
                <a:spcPts val="1000"/>
              </a:spcBef>
              <a:spcAft>
                <a:spcPts val="0"/>
              </a:spcAft>
              <a:buClr>
                <a:schemeClr val="accent1"/>
              </a:buClr>
              <a:buSzPct val="120000"/>
              <a:buFont typeface="Arial" panose="020B0604020202020204" pitchFamily="34" charset="0"/>
              <a:buChar char="•"/>
              <a:defRPr sz="1800" b="0" i="0" kern="1200">
                <a:solidFill>
                  <a:srgbClr val="D5573B"/>
                </a:solidFill>
                <a:latin typeface="Avenir Book" panose="02000503020000020003" pitchFamily="2" charset="0"/>
                <a:ea typeface="+mn-ea"/>
                <a:cs typeface="+mn-cs"/>
              </a:defRPr>
            </a:lvl1pPr>
            <a:lvl2pPr marL="742950" indent="-285750" algn="l" defTabSz="457200" rtl="0" eaLnBrk="1" latinLnBrk="0" hangingPunct="1">
              <a:spcBef>
                <a:spcPts val="1000"/>
              </a:spcBef>
              <a:spcAft>
                <a:spcPts val="0"/>
              </a:spcAft>
              <a:buClr>
                <a:schemeClr val="accent1"/>
              </a:buClr>
              <a:buSzPct val="120000"/>
              <a:buFont typeface="Arial" panose="020B0604020202020204" pitchFamily="34" charset="0"/>
              <a:buChar char="•"/>
              <a:defRPr sz="1600" b="0" i="0" kern="1200">
                <a:solidFill>
                  <a:srgbClr val="D5573B"/>
                </a:solidFill>
                <a:latin typeface="Avenir Book" panose="02000503020000020003" pitchFamily="2" charset="0"/>
                <a:ea typeface="+mn-ea"/>
                <a:cs typeface="+mn-cs"/>
              </a:defRPr>
            </a:lvl2pPr>
            <a:lvl3pPr marL="1200150" indent="-285750" algn="l" defTabSz="457200" rtl="0" eaLnBrk="1" latinLnBrk="0" hangingPunct="1">
              <a:spcBef>
                <a:spcPts val="1000"/>
              </a:spcBef>
              <a:spcAft>
                <a:spcPts val="0"/>
              </a:spcAft>
              <a:buClr>
                <a:schemeClr val="accent1"/>
              </a:buClr>
              <a:buSzPct val="120000"/>
              <a:buFont typeface="Arial" panose="020B0604020202020204" pitchFamily="34" charset="0"/>
              <a:buChar char="•"/>
              <a:defRPr sz="1400" b="0" i="0" kern="1200">
                <a:solidFill>
                  <a:srgbClr val="D5573B"/>
                </a:solidFill>
                <a:latin typeface="Avenir Book" panose="02000503020000020003" pitchFamily="2" charset="0"/>
                <a:ea typeface="+mn-ea"/>
                <a:cs typeface="+mn-cs"/>
              </a:defRPr>
            </a:lvl3pPr>
            <a:lvl4pPr marL="1543050" indent="-171450" algn="l" defTabSz="457200" rtl="0" eaLnBrk="1" latinLnBrk="0" hangingPunct="1">
              <a:spcBef>
                <a:spcPts val="1000"/>
              </a:spcBef>
              <a:spcAft>
                <a:spcPts val="0"/>
              </a:spcAft>
              <a:buClr>
                <a:schemeClr val="accent1"/>
              </a:buClr>
              <a:buSzPct val="120000"/>
              <a:buFont typeface="Arial" panose="020B0604020202020204" pitchFamily="34" charset="0"/>
              <a:buChar char="•"/>
              <a:defRPr sz="1200" b="0" i="0" kern="1200">
                <a:solidFill>
                  <a:srgbClr val="D5573B"/>
                </a:solidFill>
                <a:latin typeface="Avenir Book" panose="02000503020000020003" pitchFamily="2" charset="0"/>
                <a:ea typeface="+mn-ea"/>
                <a:cs typeface="+mn-cs"/>
              </a:defRPr>
            </a:lvl4pPr>
            <a:lvl5pPr marL="2000250" indent="-171450" algn="l" defTabSz="457200" rtl="0" eaLnBrk="1" latinLnBrk="0" hangingPunct="1">
              <a:spcBef>
                <a:spcPts val="1000"/>
              </a:spcBef>
              <a:spcAft>
                <a:spcPts val="0"/>
              </a:spcAft>
              <a:buClr>
                <a:schemeClr val="accent1"/>
              </a:buClr>
              <a:buSzPct val="120000"/>
              <a:buFont typeface="Arial" panose="020B0604020202020204" pitchFamily="34" charset="0"/>
              <a:buChar char="•"/>
              <a:defRPr sz="1200" b="0" i="0" kern="1200">
                <a:solidFill>
                  <a:srgbClr val="D5573B"/>
                </a:solidFill>
                <a:latin typeface="Avenir Book" panose="02000503020000020003" pitchFamily="2" charset="0"/>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marL="0" indent="0">
              <a:lnSpc>
                <a:spcPct val="150000"/>
              </a:lnSpc>
              <a:spcBef>
                <a:spcPts val="600"/>
              </a:spcBef>
              <a:spcAft>
                <a:spcPts val="600"/>
              </a:spcAft>
              <a:buFont typeface="Arial" panose="020B0604020202020204" pitchFamily="34" charset="0"/>
              <a:buNone/>
            </a:pPr>
            <a:r>
              <a:rPr lang="en-US" i="1" kern="100" dirty="0">
                <a:solidFill>
                  <a:schemeClr val="accent2">
                    <a:lumMod val="75000"/>
                  </a:schemeClr>
                </a:solidFill>
                <a:latin typeface="Garamond" panose="02020404030301010803" pitchFamily="18" charset="0"/>
                <a:ea typeface="Calibri" panose="020F0502020204030204" pitchFamily="34" charset="0"/>
                <a:cs typeface="Times New Roman" panose="02020603050405020304" pitchFamily="18" charset="0"/>
              </a:rPr>
              <a:t>Talk with teammates</a:t>
            </a:r>
            <a:r>
              <a:rPr lang="en-US" kern="100" dirty="0">
                <a:solidFill>
                  <a:schemeClr val="accent2">
                    <a:lumMod val="75000"/>
                  </a:schemeClr>
                </a:solidFill>
                <a:latin typeface="Garamond" panose="02020404030301010803" pitchFamily="18" charset="0"/>
                <a:ea typeface="Calibri" panose="020F0502020204030204" pitchFamily="34" charset="0"/>
                <a:cs typeface="Times New Roman" panose="02020603050405020304" pitchFamily="18" charset="0"/>
              </a:rPr>
              <a:t> before laying down any cards, most of the learning here will be through your discussion. If you disagree about where a card should go, you can write that on a blank card and make that part of your final display.</a:t>
            </a:r>
          </a:p>
          <a:p>
            <a:pPr marL="0" indent="0">
              <a:lnSpc>
                <a:spcPct val="150000"/>
              </a:lnSpc>
              <a:spcBef>
                <a:spcPts val="600"/>
              </a:spcBef>
              <a:spcAft>
                <a:spcPts val="600"/>
              </a:spcAft>
              <a:buFont typeface="Arial" panose="020B0604020202020204" pitchFamily="34" charset="0"/>
              <a:buNone/>
            </a:pPr>
            <a:r>
              <a:rPr lang="en-US" kern="100" dirty="0">
                <a:solidFill>
                  <a:schemeClr val="accent2">
                    <a:lumMod val="75000"/>
                  </a:schemeClr>
                </a:solidFill>
                <a:latin typeface="Garamond" panose="02020404030301010803" pitchFamily="18" charset="0"/>
                <a:ea typeface="Calibri" panose="020F0502020204030204" pitchFamily="34" charset="0"/>
                <a:cs typeface="Times New Roman" panose="02020603050405020304" pitchFamily="18" charset="0"/>
              </a:rPr>
              <a:t>This activity will </a:t>
            </a:r>
            <a:r>
              <a:rPr lang="en-US" i="1" kern="100" dirty="0">
                <a:solidFill>
                  <a:schemeClr val="accent2">
                    <a:lumMod val="75000"/>
                  </a:schemeClr>
                </a:solidFill>
                <a:latin typeface="Garamond" panose="02020404030301010803" pitchFamily="18" charset="0"/>
                <a:ea typeface="Calibri" panose="020F0502020204030204" pitchFamily="34" charset="0"/>
                <a:cs typeface="Times New Roman" panose="02020603050405020304" pitchFamily="18" charset="0"/>
              </a:rPr>
              <a:t>help me do a better job</a:t>
            </a:r>
            <a:r>
              <a:rPr lang="en-US" kern="100" dirty="0">
                <a:solidFill>
                  <a:schemeClr val="accent2">
                    <a:lumMod val="75000"/>
                  </a:schemeClr>
                </a:solidFill>
                <a:latin typeface="Garamond" panose="02020404030301010803" pitchFamily="18" charset="0"/>
                <a:ea typeface="Calibri" panose="020F0502020204030204" pitchFamily="34" charset="0"/>
                <a:cs typeface="Times New Roman" panose="02020603050405020304" pitchFamily="18" charset="0"/>
              </a:rPr>
              <a:t> of supporting your learning in the next few weeks. </a:t>
            </a:r>
          </a:p>
          <a:p>
            <a:endParaRPr lang="en-US" dirty="0"/>
          </a:p>
        </p:txBody>
      </p:sp>
      <p:pic>
        <p:nvPicPr>
          <p:cNvPr id="4" name="Picture 3">
            <a:extLst>
              <a:ext uri="{FF2B5EF4-FFF2-40B4-BE49-F238E27FC236}">
                <a16:creationId xmlns:a16="http://schemas.microsoft.com/office/drawing/2014/main" id="{F2B5A0FD-F07C-D527-8661-CE03F4E6431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47269" y="2023566"/>
            <a:ext cx="8324591" cy="1944133"/>
          </a:xfrm>
          <a:prstGeom prst="rect">
            <a:avLst/>
          </a:prstGeom>
        </p:spPr>
      </p:pic>
      <p:sp>
        <p:nvSpPr>
          <p:cNvPr id="3" name="Content Placeholder 2">
            <a:extLst>
              <a:ext uri="{FF2B5EF4-FFF2-40B4-BE49-F238E27FC236}">
                <a16:creationId xmlns:a16="http://schemas.microsoft.com/office/drawing/2014/main" id="{8686B1C4-E8A0-160D-7CF5-FDDA9146EE60}"/>
              </a:ext>
            </a:extLst>
          </p:cNvPr>
          <p:cNvSpPr>
            <a:spLocks noGrp="1"/>
          </p:cNvSpPr>
          <p:nvPr>
            <p:ph idx="1"/>
          </p:nvPr>
        </p:nvSpPr>
        <p:spPr>
          <a:xfrm>
            <a:off x="1447269" y="438960"/>
            <a:ext cx="8768634" cy="2019684"/>
          </a:xfrm>
        </p:spPr>
        <p:txBody>
          <a:bodyPr>
            <a:normAutofit/>
          </a:bodyPr>
          <a:lstStyle/>
          <a:p>
            <a:pPr marL="0" marR="0" indent="0">
              <a:lnSpc>
                <a:spcPct val="110000"/>
              </a:lnSpc>
              <a:spcBef>
                <a:spcPts val="1200"/>
              </a:spcBef>
              <a:spcAft>
                <a:spcPts val="1200"/>
              </a:spcAft>
              <a:buNone/>
            </a:pPr>
            <a:r>
              <a:rPr lang="en-US" sz="2800" kern="100" dirty="0">
                <a:ln>
                  <a:noFill/>
                </a:ln>
                <a:solidFill>
                  <a:schemeClr val="accent2">
                    <a:lumMod val="75000"/>
                  </a:schemeClr>
                </a:solidFill>
                <a:effectLst/>
                <a:latin typeface="Garamond" panose="02020404030301010803" pitchFamily="18" charset="0"/>
                <a:ea typeface="Calibri" panose="020F0502020204030204" pitchFamily="34" charset="0"/>
                <a:cs typeface="Times New Roman" panose="02020603050405020304" pitchFamily="18" charset="0"/>
              </a:rPr>
              <a:t>This is a group activity, not a competition; there are </a:t>
            </a:r>
            <a:r>
              <a:rPr lang="en-US" sz="2800" i="1" kern="100" dirty="0">
                <a:ln>
                  <a:noFill/>
                </a:ln>
                <a:solidFill>
                  <a:schemeClr val="accent2">
                    <a:lumMod val="75000"/>
                  </a:schemeClr>
                </a:solidFill>
                <a:effectLst/>
                <a:latin typeface="Garamond" panose="02020404030301010803" pitchFamily="18" charset="0"/>
                <a:ea typeface="Calibri" panose="020F0502020204030204" pitchFamily="34" charset="0"/>
                <a:cs typeface="Times New Roman" panose="02020603050405020304" pitchFamily="18" charset="0"/>
              </a:rPr>
              <a:t>no “right answers”</a:t>
            </a:r>
            <a:r>
              <a:rPr lang="en-US" sz="2800" kern="100" dirty="0">
                <a:ln>
                  <a:noFill/>
                </a:ln>
                <a:solidFill>
                  <a:schemeClr val="accent2">
                    <a:lumMod val="75000"/>
                  </a:schemeClr>
                </a:solidFill>
                <a:effectLst/>
                <a:latin typeface="Garamond" panose="02020404030301010803" pitchFamily="18" charset="0"/>
                <a:ea typeface="Calibri" panose="020F0502020204030204" pitchFamily="34" charset="0"/>
                <a:cs typeface="Times New Roman" panose="02020603050405020304" pitchFamily="18" charset="0"/>
              </a:rPr>
              <a:t>—your task is to connect the cards in ways that make sense to your group </a:t>
            </a:r>
            <a:endParaRPr lang="en-US" sz="2800" kern="100" dirty="0">
              <a:solidFill>
                <a:schemeClr val="accent2">
                  <a:lumMod val="75000"/>
                </a:schemeClr>
              </a:solidFill>
              <a:effectLst/>
              <a:latin typeface="Garamond" panose="02020404030301010803" pitchFamily="18"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5044980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5E2AA-1B62-09B2-122F-835F20C70B19}"/>
              </a:ext>
            </a:extLst>
          </p:cNvPr>
          <p:cNvSpPr>
            <a:spLocks noGrp="1"/>
          </p:cNvSpPr>
          <p:nvPr>
            <p:ph type="title"/>
          </p:nvPr>
        </p:nvSpPr>
        <p:spPr>
          <a:xfrm>
            <a:off x="615936" y="3496094"/>
            <a:ext cx="4729163" cy="706964"/>
          </a:xfrm>
        </p:spPr>
        <p:txBody>
          <a:bodyPr/>
          <a:lstStyle/>
          <a:p>
            <a:pPr rtl="0">
              <a:spcBef>
                <a:spcPts val="0"/>
              </a:spcBef>
              <a:spcAft>
                <a:spcPts val="0"/>
              </a:spcAft>
            </a:pPr>
            <a:r>
              <a:rPr lang="en-US" sz="2400" b="0" i="0" u="none" strike="noStrike" dirty="0">
                <a:solidFill>
                  <a:srgbClr val="22758A"/>
                </a:solidFill>
                <a:effectLst/>
                <a:latin typeface="Raleway" panose="020B0003030101060003" pitchFamily="34" charset="0"/>
              </a:rPr>
              <a:t>Card sets 1, 2, and 3: represent the causes and mechanisms of climate change.</a:t>
            </a:r>
            <a:br>
              <a:rPr lang="en-US" sz="2400" dirty="0">
                <a:effectLst/>
                <a:latin typeface="Raleway" panose="020B0003030101060003" pitchFamily="34" charset="0"/>
              </a:rPr>
            </a:br>
            <a:br>
              <a:rPr lang="en-US" sz="2400" dirty="0">
                <a:latin typeface="Raleway" panose="020B0003030101060003" pitchFamily="34" charset="0"/>
              </a:rPr>
            </a:br>
            <a:r>
              <a:rPr lang="en-US" sz="2400" b="0" i="0" u="none" strike="noStrike" dirty="0">
                <a:solidFill>
                  <a:srgbClr val="22758A"/>
                </a:solidFill>
                <a:effectLst/>
                <a:latin typeface="Raleway" panose="020B0003030101060003" pitchFamily="34" charset="0"/>
              </a:rPr>
              <a:t>Card sets 4 and 5: relate to consequences on biodiversity and humanity.  </a:t>
            </a:r>
            <a:br>
              <a:rPr lang="en-US" sz="2400" b="0" i="0" u="none" strike="noStrike" dirty="0">
                <a:solidFill>
                  <a:srgbClr val="22758A"/>
                </a:solidFill>
                <a:effectLst/>
                <a:latin typeface="Raleway" panose="020B0003030101060003" pitchFamily="34" charset="0"/>
              </a:rPr>
            </a:br>
            <a:br>
              <a:rPr lang="en-US" sz="2400" b="0" i="0" u="none" strike="noStrike" dirty="0">
                <a:solidFill>
                  <a:srgbClr val="22758A"/>
                </a:solidFill>
                <a:effectLst/>
                <a:latin typeface="Raleway" panose="020B0003030101060003" pitchFamily="34" charset="0"/>
              </a:rPr>
            </a:br>
            <a:r>
              <a:rPr lang="en-US" sz="2400" b="0" i="0" u="none" strike="noStrike" dirty="0">
                <a:solidFill>
                  <a:srgbClr val="22758A"/>
                </a:solidFill>
                <a:effectLst/>
                <a:latin typeface="Raleway" panose="020B0003030101060003" pitchFamily="34" charset="0"/>
              </a:rPr>
              <a:t>Card set 6: highlight some solutions!</a:t>
            </a:r>
            <a:endParaRPr lang="en-US" sz="2400" dirty="0">
              <a:effectLst/>
              <a:latin typeface="Raleway" panose="020B0003030101060003" pitchFamily="34" charset="0"/>
            </a:endParaRPr>
          </a:p>
        </p:txBody>
      </p:sp>
      <p:pic>
        <p:nvPicPr>
          <p:cNvPr id="4" name="Content Placeholder 3">
            <a:extLst>
              <a:ext uri="{FF2B5EF4-FFF2-40B4-BE49-F238E27FC236}">
                <a16:creationId xmlns:a16="http://schemas.microsoft.com/office/drawing/2014/main" id="{E5F8B8D8-16C4-4FEB-D585-B821782C495F}"/>
              </a:ext>
            </a:extLst>
          </p:cNvPr>
          <p:cNvPicPr>
            <a:picLocks noGrp="1" noChangeAspect="1"/>
          </p:cNvPicPr>
          <p:nvPr>
            <p:ph idx="1"/>
          </p:nvPr>
        </p:nvPicPr>
        <p:blipFill>
          <a:blip r:embed="rId2"/>
          <a:stretch>
            <a:fillRect/>
          </a:stretch>
        </p:blipFill>
        <p:spPr>
          <a:xfrm>
            <a:off x="5527741" y="457200"/>
            <a:ext cx="2898648" cy="1973967"/>
          </a:xfrm>
        </p:spPr>
      </p:pic>
      <p:pic>
        <p:nvPicPr>
          <p:cNvPr id="5" name="Picture 4">
            <a:extLst>
              <a:ext uri="{FF2B5EF4-FFF2-40B4-BE49-F238E27FC236}">
                <a16:creationId xmlns:a16="http://schemas.microsoft.com/office/drawing/2014/main" id="{D35BCCD0-BF5F-310B-765F-E67D69E91898}"/>
              </a:ext>
            </a:extLst>
          </p:cNvPr>
          <p:cNvPicPr>
            <a:picLocks noChangeAspect="1"/>
          </p:cNvPicPr>
          <p:nvPr/>
        </p:nvPicPr>
        <p:blipFill>
          <a:blip r:embed="rId3"/>
          <a:stretch>
            <a:fillRect/>
          </a:stretch>
        </p:blipFill>
        <p:spPr>
          <a:xfrm>
            <a:off x="8778910" y="457200"/>
            <a:ext cx="2898648" cy="1973966"/>
          </a:xfrm>
          <a:prstGeom prst="rect">
            <a:avLst/>
          </a:prstGeom>
        </p:spPr>
      </p:pic>
      <p:pic>
        <p:nvPicPr>
          <p:cNvPr id="6" name="Picture 5">
            <a:extLst>
              <a:ext uri="{FF2B5EF4-FFF2-40B4-BE49-F238E27FC236}">
                <a16:creationId xmlns:a16="http://schemas.microsoft.com/office/drawing/2014/main" id="{CA6D87C5-C8B6-554C-1F18-E35E6B99051A}"/>
              </a:ext>
            </a:extLst>
          </p:cNvPr>
          <p:cNvPicPr>
            <a:picLocks noChangeAspect="1"/>
          </p:cNvPicPr>
          <p:nvPr/>
        </p:nvPicPr>
        <p:blipFill>
          <a:blip r:embed="rId4"/>
          <a:stretch>
            <a:fillRect/>
          </a:stretch>
        </p:blipFill>
        <p:spPr>
          <a:xfrm>
            <a:off x="5527741" y="2507727"/>
            <a:ext cx="2898648" cy="1973966"/>
          </a:xfrm>
          <a:prstGeom prst="rect">
            <a:avLst/>
          </a:prstGeom>
        </p:spPr>
      </p:pic>
      <p:pic>
        <p:nvPicPr>
          <p:cNvPr id="7" name="Picture 6">
            <a:extLst>
              <a:ext uri="{FF2B5EF4-FFF2-40B4-BE49-F238E27FC236}">
                <a16:creationId xmlns:a16="http://schemas.microsoft.com/office/drawing/2014/main" id="{0FDB18BA-ABA1-4946-8121-D149DF53F3EB}"/>
              </a:ext>
            </a:extLst>
          </p:cNvPr>
          <p:cNvPicPr>
            <a:picLocks noChangeAspect="1"/>
          </p:cNvPicPr>
          <p:nvPr/>
        </p:nvPicPr>
        <p:blipFill>
          <a:blip r:embed="rId5"/>
          <a:stretch>
            <a:fillRect/>
          </a:stretch>
        </p:blipFill>
        <p:spPr>
          <a:xfrm>
            <a:off x="8775608" y="2507727"/>
            <a:ext cx="2901950" cy="1976215"/>
          </a:xfrm>
          <a:prstGeom prst="rect">
            <a:avLst/>
          </a:prstGeom>
        </p:spPr>
      </p:pic>
      <p:pic>
        <p:nvPicPr>
          <p:cNvPr id="8" name="Picture 7">
            <a:extLst>
              <a:ext uri="{FF2B5EF4-FFF2-40B4-BE49-F238E27FC236}">
                <a16:creationId xmlns:a16="http://schemas.microsoft.com/office/drawing/2014/main" id="{1DA4DAF2-677A-414E-6860-7A06D3EB692B}"/>
              </a:ext>
            </a:extLst>
          </p:cNvPr>
          <p:cNvPicPr>
            <a:picLocks noChangeAspect="1"/>
          </p:cNvPicPr>
          <p:nvPr/>
        </p:nvPicPr>
        <p:blipFill>
          <a:blip r:embed="rId6"/>
          <a:stretch>
            <a:fillRect/>
          </a:stretch>
        </p:blipFill>
        <p:spPr>
          <a:xfrm>
            <a:off x="5532506" y="4712584"/>
            <a:ext cx="2898648" cy="1973966"/>
          </a:xfrm>
          <a:prstGeom prst="rect">
            <a:avLst/>
          </a:prstGeom>
        </p:spPr>
      </p:pic>
      <p:sp>
        <p:nvSpPr>
          <p:cNvPr id="10" name="Rectangle 3">
            <a:extLst>
              <a:ext uri="{FF2B5EF4-FFF2-40B4-BE49-F238E27FC236}">
                <a16:creationId xmlns:a16="http://schemas.microsoft.com/office/drawing/2014/main" id="{3F0815C3-0E8E-3156-59F9-9ED832ECF53E}"/>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2" name="Picture 11">
            <a:extLst>
              <a:ext uri="{FF2B5EF4-FFF2-40B4-BE49-F238E27FC236}">
                <a16:creationId xmlns:a16="http://schemas.microsoft.com/office/drawing/2014/main" id="{ED20FAFE-9CF3-9229-3BC5-66BEC7246A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778910" y="4712584"/>
            <a:ext cx="2898648" cy="1966137"/>
          </a:xfrm>
          <a:prstGeom prst="rect">
            <a:avLst/>
          </a:prstGeom>
        </p:spPr>
      </p:pic>
      <p:sp>
        <p:nvSpPr>
          <p:cNvPr id="13" name="Oval 12">
            <a:extLst>
              <a:ext uri="{FF2B5EF4-FFF2-40B4-BE49-F238E27FC236}">
                <a16:creationId xmlns:a16="http://schemas.microsoft.com/office/drawing/2014/main" id="{A6F8CE36-6779-03B7-7062-EDFEA2D78365}"/>
              </a:ext>
            </a:extLst>
          </p:cNvPr>
          <p:cNvSpPr/>
          <p:nvPr/>
        </p:nvSpPr>
        <p:spPr>
          <a:xfrm>
            <a:off x="7755105" y="1583623"/>
            <a:ext cx="847544" cy="847544"/>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1</a:t>
            </a:r>
          </a:p>
        </p:txBody>
      </p:sp>
      <p:sp>
        <p:nvSpPr>
          <p:cNvPr id="14" name="Oval 13">
            <a:extLst>
              <a:ext uri="{FF2B5EF4-FFF2-40B4-BE49-F238E27FC236}">
                <a16:creationId xmlns:a16="http://schemas.microsoft.com/office/drawing/2014/main" id="{6F54D023-B1A9-B8FE-9BAF-57AF457E6365}"/>
              </a:ext>
            </a:extLst>
          </p:cNvPr>
          <p:cNvSpPr/>
          <p:nvPr/>
        </p:nvSpPr>
        <p:spPr>
          <a:xfrm>
            <a:off x="11012655" y="1597910"/>
            <a:ext cx="847544" cy="847544"/>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2</a:t>
            </a:r>
          </a:p>
        </p:txBody>
      </p:sp>
      <p:sp>
        <p:nvSpPr>
          <p:cNvPr id="15" name="Oval 14">
            <a:extLst>
              <a:ext uri="{FF2B5EF4-FFF2-40B4-BE49-F238E27FC236}">
                <a16:creationId xmlns:a16="http://schemas.microsoft.com/office/drawing/2014/main" id="{07059F38-6FDD-51DD-8B22-CA6CB838EF2D}"/>
              </a:ext>
            </a:extLst>
          </p:cNvPr>
          <p:cNvSpPr/>
          <p:nvPr/>
        </p:nvSpPr>
        <p:spPr>
          <a:xfrm>
            <a:off x="7755105" y="3698173"/>
            <a:ext cx="847544" cy="847544"/>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3</a:t>
            </a:r>
          </a:p>
        </p:txBody>
      </p:sp>
      <p:sp>
        <p:nvSpPr>
          <p:cNvPr id="16" name="Oval 15">
            <a:extLst>
              <a:ext uri="{FF2B5EF4-FFF2-40B4-BE49-F238E27FC236}">
                <a16:creationId xmlns:a16="http://schemas.microsoft.com/office/drawing/2014/main" id="{FCB68138-C68E-A1BE-D416-A926C2C9B6EF}"/>
              </a:ext>
            </a:extLst>
          </p:cNvPr>
          <p:cNvSpPr/>
          <p:nvPr/>
        </p:nvSpPr>
        <p:spPr>
          <a:xfrm>
            <a:off x="11012655" y="3726748"/>
            <a:ext cx="847544" cy="847544"/>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4</a:t>
            </a:r>
          </a:p>
        </p:txBody>
      </p:sp>
      <p:sp>
        <p:nvSpPr>
          <p:cNvPr id="17" name="Oval 16">
            <a:extLst>
              <a:ext uri="{FF2B5EF4-FFF2-40B4-BE49-F238E27FC236}">
                <a16:creationId xmlns:a16="http://schemas.microsoft.com/office/drawing/2014/main" id="{E6C056B1-ABB4-6698-6800-8815A6C22A67}"/>
              </a:ext>
            </a:extLst>
          </p:cNvPr>
          <p:cNvSpPr/>
          <p:nvPr/>
        </p:nvSpPr>
        <p:spPr>
          <a:xfrm>
            <a:off x="7755105" y="5884161"/>
            <a:ext cx="847544" cy="847544"/>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5</a:t>
            </a:r>
          </a:p>
        </p:txBody>
      </p:sp>
      <p:sp>
        <p:nvSpPr>
          <p:cNvPr id="18" name="Oval 17">
            <a:extLst>
              <a:ext uri="{FF2B5EF4-FFF2-40B4-BE49-F238E27FC236}">
                <a16:creationId xmlns:a16="http://schemas.microsoft.com/office/drawing/2014/main" id="{6A4B5C58-3277-6FEB-91EE-F4026C34A25D}"/>
              </a:ext>
            </a:extLst>
          </p:cNvPr>
          <p:cNvSpPr/>
          <p:nvPr/>
        </p:nvSpPr>
        <p:spPr>
          <a:xfrm>
            <a:off x="11012655" y="5912736"/>
            <a:ext cx="847544" cy="847544"/>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6</a:t>
            </a:r>
          </a:p>
        </p:txBody>
      </p:sp>
      <p:sp>
        <p:nvSpPr>
          <p:cNvPr id="3" name="TextBox 2">
            <a:extLst>
              <a:ext uri="{FF2B5EF4-FFF2-40B4-BE49-F238E27FC236}">
                <a16:creationId xmlns:a16="http://schemas.microsoft.com/office/drawing/2014/main" id="{685F5B1E-0DE3-A155-D18A-75DB75D62B17}"/>
              </a:ext>
            </a:extLst>
          </p:cNvPr>
          <p:cNvSpPr txBox="1"/>
          <p:nvPr/>
        </p:nvSpPr>
        <p:spPr>
          <a:xfrm>
            <a:off x="633994" y="859408"/>
            <a:ext cx="4379305" cy="584775"/>
          </a:xfrm>
          <a:prstGeom prst="rect">
            <a:avLst/>
          </a:prstGeom>
          <a:noFill/>
        </p:spPr>
        <p:txBody>
          <a:bodyPr wrap="square" rtlCol="0">
            <a:spAutoFit/>
          </a:bodyPr>
          <a:lstStyle/>
          <a:p>
            <a:r>
              <a:rPr lang="en-US" sz="3200" b="1" i="0" u="none" strike="noStrike" dirty="0">
                <a:solidFill>
                  <a:srgbClr val="D5573B"/>
                </a:solidFill>
                <a:effectLst/>
                <a:latin typeface="Garamond" panose="02020404030301010803" pitchFamily="18" charset="0"/>
              </a:rPr>
              <a:t>What’s in the card sets?</a:t>
            </a:r>
            <a:endParaRPr lang="en-US" sz="3200" dirty="0"/>
          </a:p>
        </p:txBody>
      </p:sp>
    </p:spTree>
    <p:extLst>
      <p:ext uri="{BB962C8B-B14F-4D97-AF65-F5344CB8AC3E}">
        <p14:creationId xmlns:p14="http://schemas.microsoft.com/office/powerpoint/2010/main" val="20248242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D379A-3D51-48D7-8990-87330A364C91}"/>
              </a:ext>
            </a:extLst>
          </p:cNvPr>
          <p:cNvSpPr>
            <a:spLocks noGrp="1"/>
          </p:cNvSpPr>
          <p:nvPr>
            <p:ph type="title"/>
          </p:nvPr>
        </p:nvSpPr>
        <p:spPr>
          <a:xfrm>
            <a:off x="792078" y="556487"/>
            <a:ext cx="3313564" cy="706964"/>
          </a:xfrm>
        </p:spPr>
        <p:txBody>
          <a:bodyPr/>
          <a:lstStyle/>
          <a:p>
            <a:r>
              <a:rPr lang="en-US" dirty="0"/>
              <a:t>Here’s set #1</a:t>
            </a:r>
          </a:p>
        </p:txBody>
      </p:sp>
      <p:pic>
        <p:nvPicPr>
          <p:cNvPr id="5" name="Picture 4">
            <a:extLst>
              <a:ext uri="{FF2B5EF4-FFF2-40B4-BE49-F238E27FC236}">
                <a16:creationId xmlns:a16="http://schemas.microsoft.com/office/drawing/2014/main" id="{EC5E66AC-A162-0081-BEC8-692AC6BC4C7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07578" y="226850"/>
            <a:ext cx="2560320" cy="1743566"/>
          </a:xfrm>
          <a:prstGeom prst="rect">
            <a:avLst/>
          </a:prstGeom>
        </p:spPr>
      </p:pic>
      <p:pic>
        <p:nvPicPr>
          <p:cNvPr id="7" name="Picture 6">
            <a:extLst>
              <a:ext uri="{FF2B5EF4-FFF2-40B4-BE49-F238E27FC236}">
                <a16:creationId xmlns:a16="http://schemas.microsoft.com/office/drawing/2014/main" id="{D3FCCACF-79F6-FF4C-C4F6-7868C7EF56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26111" y="4512021"/>
            <a:ext cx="2560320" cy="1743566"/>
          </a:xfrm>
          <a:prstGeom prst="rect">
            <a:avLst/>
          </a:prstGeom>
        </p:spPr>
      </p:pic>
      <p:pic>
        <p:nvPicPr>
          <p:cNvPr id="8" name="Picture 7">
            <a:extLst>
              <a:ext uri="{FF2B5EF4-FFF2-40B4-BE49-F238E27FC236}">
                <a16:creationId xmlns:a16="http://schemas.microsoft.com/office/drawing/2014/main" id="{D9A15921-9AED-C619-ED16-9479A1AA99E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02975" y="2439903"/>
            <a:ext cx="2560320" cy="1743566"/>
          </a:xfrm>
          <a:prstGeom prst="rect">
            <a:avLst/>
          </a:prstGeom>
        </p:spPr>
      </p:pic>
      <p:pic>
        <p:nvPicPr>
          <p:cNvPr id="9" name="Picture 8">
            <a:extLst>
              <a:ext uri="{FF2B5EF4-FFF2-40B4-BE49-F238E27FC236}">
                <a16:creationId xmlns:a16="http://schemas.microsoft.com/office/drawing/2014/main" id="{F56D0E0A-9CFB-C173-1716-CCF744CEA86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95021" y="4705632"/>
            <a:ext cx="2560320" cy="1743566"/>
          </a:xfrm>
          <a:prstGeom prst="rect">
            <a:avLst/>
          </a:prstGeom>
        </p:spPr>
      </p:pic>
      <p:pic>
        <p:nvPicPr>
          <p:cNvPr id="10" name="Picture 9">
            <a:extLst>
              <a:ext uri="{FF2B5EF4-FFF2-40B4-BE49-F238E27FC236}">
                <a16:creationId xmlns:a16="http://schemas.microsoft.com/office/drawing/2014/main" id="{6BA295F6-0C7E-D940-E7B6-E8198CB21C2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139433" y="4681206"/>
            <a:ext cx="2560320" cy="1743566"/>
          </a:xfrm>
          <a:prstGeom prst="rect">
            <a:avLst/>
          </a:prstGeom>
        </p:spPr>
      </p:pic>
      <p:pic>
        <p:nvPicPr>
          <p:cNvPr id="11" name="Picture 10">
            <a:extLst>
              <a:ext uri="{FF2B5EF4-FFF2-40B4-BE49-F238E27FC236}">
                <a16:creationId xmlns:a16="http://schemas.microsoft.com/office/drawing/2014/main" id="{A75E6F34-A780-12EE-608F-28181EA5F6F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139433" y="367489"/>
            <a:ext cx="2560320" cy="1827063"/>
          </a:xfrm>
          <a:prstGeom prst="rect">
            <a:avLst/>
          </a:prstGeom>
        </p:spPr>
      </p:pic>
      <p:pic>
        <p:nvPicPr>
          <p:cNvPr id="13" name="Picture 12">
            <a:extLst>
              <a:ext uri="{FF2B5EF4-FFF2-40B4-BE49-F238E27FC236}">
                <a16:creationId xmlns:a16="http://schemas.microsoft.com/office/drawing/2014/main" id="{B1385A8A-20A1-C5AB-98AA-CCA991962FD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738221" y="2577367"/>
            <a:ext cx="2560320" cy="1837453"/>
          </a:xfrm>
          <a:prstGeom prst="rect">
            <a:avLst/>
          </a:prstGeom>
        </p:spPr>
      </p:pic>
      <p:sp>
        <p:nvSpPr>
          <p:cNvPr id="3" name="Title 1">
            <a:extLst>
              <a:ext uri="{FF2B5EF4-FFF2-40B4-BE49-F238E27FC236}">
                <a16:creationId xmlns:a16="http://schemas.microsoft.com/office/drawing/2014/main" id="{31C02CC0-858A-7C6D-C230-68929FC995D0}"/>
              </a:ext>
            </a:extLst>
          </p:cNvPr>
          <p:cNvSpPr txBox="1">
            <a:spLocks/>
          </p:cNvSpPr>
          <p:nvPr/>
        </p:nvSpPr>
        <p:spPr bwMode="gray">
          <a:xfrm>
            <a:off x="467038" y="2529950"/>
            <a:ext cx="4640540" cy="706964"/>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accent2">
                    <a:lumMod val="75000"/>
                  </a:schemeClr>
                </a:solidFill>
                <a:latin typeface="Garamond" panose="02020404030301010803" pitchFamily="18"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50000"/>
              </a:lnSpc>
              <a:spcBef>
                <a:spcPts val="0"/>
              </a:spcBef>
            </a:pPr>
            <a:r>
              <a:rPr lang="en-US" sz="2400" dirty="0">
                <a:solidFill>
                  <a:srgbClr val="22758A"/>
                </a:solidFill>
                <a:latin typeface="Raleway" panose="020B0003030101060003" pitchFamily="34" charset="0"/>
              </a:rPr>
              <a:t>Before working with your group, take two minutes and quietly imagine how you might lay down these cards from Set #1. What causes what? </a:t>
            </a:r>
            <a:endParaRPr lang="en-US" sz="2400" dirty="0">
              <a:latin typeface="Raleway" panose="020B0003030101060003" pitchFamily="34" charset="0"/>
            </a:endParaRPr>
          </a:p>
        </p:txBody>
      </p:sp>
    </p:spTree>
    <p:extLst>
      <p:ext uri="{BB962C8B-B14F-4D97-AF65-F5344CB8AC3E}">
        <p14:creationId xmlns:p14="http://schemas.microsoft.com/office/powerpoint/2010/main" val="1095340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760A412-3119-3F9F-A83E-8C1FA39BEAD4}"/>
              </a:ext>
            </a:extLst>
          </p:cNvPr>
          <p:cNvSpPr/>
          <p:nvPr/>
        </p:nvSpPr>
        <p:spPr>
          <a:xfrm>
            <a:off x="7274199" y="0"/>
            <a:ext cx="4976949" cy="6858000"/>
          </a:xfrm>
          <a:prstGeom prst="rect">
            <a:avLst/>
          </a:prstGeom>
          <a:gradFill>
            <a:gsLst>
              <a:gs pos="0">
                <a:srgbClr val="D5573B"/>
              </a:gs>
              <a:gs pos="99000">
                <a:srgbClr val="FFC000"/>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lumMod val="75000"/>
                </a:schemeClr>
              </a:solidFill>
            </a:endParaRPr>
          </a:p>
        </p:txBody>
      </p:sp>
      <p:pic>
        <p:nvPicPr>
          <p:cNvPr id="8" name="Picture 7">
            <a:extLst>
              <a:ext uri="{FF2B5EF4-FFF2-40B4-BE49-F238E27FC236}">
                <a16:creationId xmlns:a16="http://schemas.microsoft.com/office/drawing/2014/main" id="{CC3B3C4C-3C00-D706-EF91-50CFDE467D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76971" y="1234136"/>
            <a:ext cx="4171406" cy="3729749"/>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 name="Title 1">
            <a:extLst>
              <a:ext uri="{FF2B5EF4-FFF2-40B4-BE49-F238E27FC236}">
                <a16:creationId xmlns:a16="http://schemas.microsoft.com/office/drawing/2014/main" id="{B50CD567-D0A8-2F01-622A-4E7A762941B9}"/>
              </a:ext>
            </a:extLst>
          </p:cNvPr>
          <p:cNvSpPr>
            <a:spLocks noGrp="1"/>
          </p:cNvSpPr>
          <p:nvPr>
            <p:ph type="title"/>
          </p:nvPr>
        </p:nvSpPr>
        <p:spPr>
          <a:xfrm>
            <a:off x="589347" y="603220"/>
            <a:ext cx="10670836" cy="706964"/>
          </a:xfrm>
        </p:spPr>
        <p:txBody>
          <a:bodyPr/>
          <a:lstStyle/>
          <a:p>
            <a:r>
              <a:rPr lang="en-US" sz="2800" b="1" i="0" u="none" strike="noStrike" dirty="0">
                <a:solidFill>
                  <a:srgbClr val="D5573B"/>
                </a:solidFill>
                <a:effectLst/>
                <a:latin typeface="Garamond" panose="02020404030301010803" pitchFamily="18" charset="0"/>
              </a:rPr>
              <a:t>Now use the sticky notes to make your own cards 7: climate justice </a:t>
            </a:r>
            <a:br>
              <a:rPr lang="en-US" sz="2800" dirty="0">
                <a:effectLst/>
              </a:rPr>
            </a:br>
            <a:endParaRPr lang="en-US" sz="2800" dirty="0"/>
          </a:p>
        </p:txBody>
      </p:sp>
      <p:sp>
        <p:nvSpPr>
          <p:cNvPr id="3" name="Content Placeholder 2">
            <a:extLst>
              <a:ext uri="{FF2B5EF4-FFF2-40B4-BE49-F238E27FC236}">
                <a16:creationId xmlns:a16="http://schemas.microsoft.com/office/drawing/2014/main" id="{5961A2B9-6917-28C2-F233-448A0D970778}"/>
              </a:ext>
            </a:extLst>
          </p:cNvPr>
          <p:cNvSpPr>
            <a:spLocks noGrp="1"/>
          </p:cNvSpPr>
          <p:nvPr>
            <p:ph idx="1"/>
          </p:nvPr>
        </p:nvSpPr>
        <p:spPr>
          <a:xfrm>
            <a:off x="426364" y="1573770"/>
            <a:ext cx="6646449" cy="2104804"/>
          </a:xfrm>
        </p:spPr>
        <p:txBody>
          <a:bodyPr>
            <a:noAutofit/>
          </a:bodyPr>
          <a:lstStyle/>
          <a:p>
            <a:pPr marL="0" indent="0">
              <a:lnSpc>
                <a:spcPct val="120000"/>
              </a:lnSpc>
              <a:buNone/>
            </a:pPr>
            <a:r>
              <a:rPr lang="en-US" sz="1600" b="0" i="0" u="none" strike="noStrike" dirty="0">
                <a:solidFill>
                  <a:srgbClr val="22758A"/>
                </a:solidFill>
                <a:effectLst/>
                <a:latin typeface="Raleway" panose="020B0003030101060003" pitchFamily="34" charset="0"/>
              </a:rPr>
              <a:t>Look at your </a:t>
            </a:r>
            <a:r>
              <a:rPr lang="en-US" sz="1600" b="0" i="0" u="none" strike="noStrike" dirty="0" err="1">
                <a:solidFill>
                  <a:srgbClr val="22758A"/>
                </a:solidFill>
                <a:effectLst/>
                <a:latin typeface="Raleway" panose="020B0003030101060003" pitchFamily="34" charset="0"/>
              </a:rPr>
              <a:t>Fresk</a:t>
            </a:r>
            <a:r>
              <a:rPr lang="en-US" sz="1600" b="0" i="0" u="none" strike="noStrike" dirty="0">
                <a:solidFill>
                  <a:srgbClr val="22758A"/>
                </a:solidFill>
                <a:effectLst/>
                <a:latin typeface="Raleway" panose="020B0003030101060003" pitchFamily="34" charset="0"/>
              </a:rPr>
              <a:t> and identify a few points where climate justice is either being attended to, or needs to be attended to. Then, use sticky notes to make several “cards” to represent these ideas, or questions, and add them to your board. </a:t>
            </a:r>
          </a:p>
          <a:p>
            <a:pPr>
              <a:lnSpc>
                <a:spcPct val="120000"/>
              </a:lnSpc>
            </a:pPr>
            <a:endParaRPr lang="en-US" sz="1600" dirty="0">
              <a:solidFill>
                <a:srgbClr val="22758A"/>
              </a:solidFill>
              <a:latin typeface="Raleway" panose="020B0003030101060003" pitchFamily="34" charset="0"/>
            </a:endParaRPr>
          </a:p>
          <a:p>
            <a:pPr marL="0" indent="0" rtl="0">
              <a:lnSpc>
                <a:spcPct val="120000"/>
              </a:lnSpc>
              <a:spcBef>
                <a:spcPts val="0"/>
              </a:spcBef>
              <a:spcAft>
                <a:spcPts val="0"/>
              </a:spcAft>
              <a:buNone/>
            </a:pPr>
            <a:r>
              <a:rPr lang="en-US" sz="1600" b="1" i="0" u="none" strike="noStrike" dirty="0">
                <a:solidFill>
                  <a:srgbClr val="22758A"/>
                </a:solidFill>
                <a:effectLst/>
                <a:latin typeface="Raleway" panose="020B0003030101060003" pitchFamily="34" charset="0"/>
              </a:rPr>
              <a:t>Things to Consider:</a:t>
            </a:r>
            <a:endParaRPr lang="en-US" sz="1600" dirty="0">
              <a:effectLst/>
              <a:latin typeface="Raleway" panose="020B0003030101060003" pitchFamily="34" charset="0"/>
            </a:endParaRPr>
          </a:p>
          <a:p>
            <a:pPr rtl="0" fontAlgn="base">
              <a:lnSpc>
                <a:spcPct val="120000"/>
              </a:lnSpc>
              <a:spcBef>
                <a:spcPts val="0"/>
              </a:spcBef>
              <a:spcAft>
                <a:spcPts val="0"/>
              </a:spcAft>
              <a:buFont typeface="Arial" panose="020B0604020202020204" pitchFamily="34" charset="0"/>
              <a:buChar char="•"/>
            </a:pPr>
            <a:r>
              <a:rPr lang="en-US" sz="1600" b="0" i="0" u="none" strike="noStrike" dirty="0">
                <a:solidFill>
                  <a:srgbClr val="22758A"/>
                </a:solidFill>
                <a:effectLst/>
                <a:latin typeface="Raleway" panose="020B0003030101060003" pitchFamily="34" charset="0"/>
              </a:rPr>
              <a:t>Disproportionate, and inequitable, impacts of climate change</a:t>
            </a:r>
          </a:p>
          <a:p>
            <a:pPr rtl="0" fontAlgn="base">
              <a:lnSpc>
                <a:spcPct val="120000"/>
              </a:lnSpc>
              <a:spcBef>
                <a:spcPts val="0"/>
              </a:spcBef>
              <a:spcAft>
                <a:spcPts val="0"/>
              </a:spcAft>
              <a:buFont typeface="Arial" panose="020B0604020202020204" pitchFamily="34" charset="0"/>
              <a:buChar char="•"/>
            </a:pPr>
            <a:r>
              <a:rPr lang="en-US" sz="1600" b="0" i="0" u="none" strike="noStrike" dirty="0">
                <a:solidFill>
                  <a:srgbClr val="22758A"/>
                </a:solidFill>
                <a:effectLst/>
                <a:latin typeface="Raleway" panose="020B0003030101060003" pitchFamily="34" charset="0"/>
              </a:rPr>
              <a:t>Who is represented in this climate issue/solution? </a:t>
            </a:r>
          </a:p>
          <a:p>
            <a:pPr rtl="0" fontAlgn="base">
              <a:lnSpc>
                <a:spcPct val="120000"/>
              </a:lnSpc>
              <a:spcBef>
                <a:spcPts val="0"/>
              </a:spcBef>
              <a:spcAft>
                <a:spcPts val="0"/>
              </a:spcAft>
              <a:buFont typeface="Arial" panose="020B0604020202020204" pitchFamily="34" charset="0"/>
              <a:buChar char="•"/>
            </a:pPr>
            <a:r>
              <a:rPr lang="en-US" sz="1600" b="0" i="0" u="none" strike="noStrike" dirty="0">
                <a:solidFill>
                  <a:srgbClr val="22758A"/>
                </a:solidFill>
                <a:effectLst/>
                <a:latin typeface="Raleway" panose="020B0003030101060003" pitchFamily="34" charset="0"/>
              </a:rPr>
              <a:t>What harm (intentional, or not) might be caused by a solution? </a:t>
            </a:r>
          </a:p>
          <a:p>
            <a:pPr rtl="0" fontAlgn="base">
              <a:lnSpc>
                <a:spcPct val="120000"/>
              </a:lnSpc>
              <a:spcBef>
                <a:spcPts val="0"/>
              </a:spcBef>
              <a:spcAft>
                <a:spcPts val="0"/>
              </a:spcAft>
              <a:buFont typeface="Arial" panose="020B0604020202020204" pitchFamily="34" charset="0"/>
              <a:buChar char="•"/>
            </a:pPr>
            <a:r>
              <a:rPr lang="en-US" sz="1600" b="0" i="0" u="none" strike="noStrike" dirty="0">
                <a:solidFill>
                  <a:srgbClr val="22758A"/>
                </a:solidFill>
                <a:effectLst/>
                <a:latin typeface="Raleway" panose="020B0003030101060003" pitchFamily="34" charset="0"/>
              </a:rPr>
              <a:t>How are Black, Brown, and Indigenous people’s self-determination and sovereignty being honored? </a:t>
            </a:r>
          </a:p>
          <a:p>
            <a:pPr rtl="0" fontAlgn="base">
              <a:lnSpc>
                <a:spcPct val="120000"/>
              </a:lnSpc>
              <a:spcBef>
                <a:spcPts val="0"/>
              </a:spcBef>
              <a:spcAft>
                <a:spcPts val="0"/>
              </a:spcAft>
              <a:buFont typeface="Arial" panose="020B0604020202020204" pitchFamily="34" charset="0"/>
              <a:buChar char="•"/>
            </a:pPr>
            <a:r>
              <a:rPr lang="en-US" sz="1600" b="0" i="0" u="none" strike="noStrike" dirty="0">
                <a:solidFill>
                  <a:srgbClr val="22758A"/>
                </a:solidFill>
                <a:effectLst/>
                <a:latin typeface="Raleway" panose="020B0003030101060003" pitchFamily="34" charset="0"/>
              </a:rPr>
              <a:t>Examples of self-determined, flourishing responses</a:t>
            </a:r>
          </a:p>
          <a:p>
            <a:pPr>
              <a:lnSpc>
                <a:spcPct val="120000"/>
              </a:lnSpc>
            </a:pPr>
            <a:endParaRPr lang="en-US" sz="1600" dirty="0">
              <a:latin typeface="Raleway" panose="020B0003030101060003" pitchFamily="34" charset="0"/>
            </a:endParaRPr>
          </a:p>
        </p:txBody>
      </p:sp>
    </p:spTree>
    <p:extLst>
      <p:ext uri="{BB962C8B-B14F-4D97-AF65-F5344CB8AC3E}">
        <p14:creationId xmlns:p14="http://schemas.microsoft.com/office/powerpoint/2010/main" val="345673143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Climate Change 1">
      <a:dk1>
        <a:srgbClr val="4A4A8F"/>
      </a:dk1>
      <a:lt1>
        <a:srgbClr val="FFFFFF"/>
      </a:lt1>
      <a:dk2>
        <a:srgbClr val="0E2841"/>
      </a:dk2>
      <a:lt2>
        <a:srgbClr val="E8E8E8"/>
      </a:lt2>
      <a:accent1>
        <a:srgbClr val="156082"/>
      </a:accent1>
      <a:accent2>
        <a:srgbClr val="2E9CB8"/>
      </a:accent2>
      <a:accent3>
        <a:srgbClr val="F49C6E"/>
      </a:accent3>
      <a:accent4>
        <a:srgbClr val="196B24"/>
      </a:accent4>
      <a:accent5>
        <a:srgbClr val="4EA72E"/>
      </a:accent5>
      <a:accent6>
        <a:srgbClr val="C80724"/>
      </a:accent6>
      <a:hlink>
        <a:srgbClr val="518B9B"/>
      </a:hlink>
      <a:folHlink>
        <a:srgbClr val="96607D"/>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{EE926648-7A20-0044-A7D3-34D28F87D89F}tf10001076</Template>
  <TotalTime>22605</TotalTime>
  <Words>1303</Words>
  <Application>Microsoft Macintosh PowerPoint</Application>
  <PresentationFormat>Widescreen</PresentationFormat>
  <Paragraphs>97</Paragraphs>
  <Slides>19</Slides>
  <Notes>7</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19</vt:i4>
      </vt:variant>
    </vt:vector>
  </HeadingPairs>
  <TitlesOfParts>
    <vt:vector size="28" baseType="lpstr">
      <vt:lpstr>Arial</vt:lpstr>
      <vt:lpstr>Avenir Book</vt:lpstr>
      <vt:lpstr>Calibri</vt:lpstr>
      <vt:lpstr>Century Gothic</vt:lpstr>
      <vt:lpstr>Garamond</vt:lpstr>
      <vt:lpstr>Raleway</vt:lpstr>
      <vt:lpstr>Times New Roman</vt:lpstr>
      <vt:lpstr>Wingdings 3</vt:lpstr>
      <vt:lpstr>Ion Boardroom</vt:lpstr>
      <vt:lpstr>PowerPoint Presentation</vt:lpstr>
      <vt:lpstr>Climate Fresk (mural or collage) </vt:lpstr>
      <vt:lpstr>We may know a lot of facts about climate change, but we also need to see the bigger picture, the connections between the facts and how to support the world in finding just solutions.</vt:lpstr>
      <vt:lpstr>PowerPoint Presentation</vt:lpstr>
      <vt:lpstr>A firefighter from Spain tells us about card 35: wildfires</vt:lpstr>
      <vt:lpstr>PowerPoint Presentation</vt:lpstr>
      <vt:lpstr>Card sets 1, 2, and 3: represent the causes and mechanisms of climate change.  Card sets 4 and 5: relate to consequences on biodiversity and humanity.    Card set 6: highlight some solutions!</vt:lpstr>
      <vt:lpstr>Here’s set #1</vt:lpstr>
      <vt:lpstr>Now use the sticky notes to make your own cards 7: climate justice  </vt:lpstr>
      <vt:lpstr>For facilitators: Menu of different ways to have learners reflect on the activity. Mix and combine these—but do not use all!</vt:lpstr>
      <vt:lpstr>Debrief for Educators doing the Fresk activity  </vt:lpstr>
      <vt:lpstr>Next slides have additional background information for educators wanting to use Climate Fresk with their students </vt:lpstr>
      <vt:lpstr>In an workshop as originally designed, (3 hrs.) the facilitator guides you through 5 phases</vt:lpstr>
      <vt:lpstr>Critiques</vt:lpstr>
      <vt:lpstr>Extra slides you can insert into the slide deck if you want</vt:lpstr>
      <vt:lpstr>Take a look at card set #1</vt:lpstr>
      <vt:lpstr>Card Sets 1, 2 and 3: Where does climate change begin? How might you arrange these cards to represent how the events on them influence one another?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dc:creator>
  <cp:lastModifiedBy>Mark</cp:lastModifiedBy>
  <cp:revision>199</cp:revision>
  <cp:lastPrinted>2023-04-18T21:13:10Z</cp:lastPrinted>
  <dcterms:created xsi:type="dcterms:W3CDTF">2023-04-07T22:19:47Z</dcterms:created>
  <dcterms:modified xsi:type="dcterms:W3CDTF">2024-04-15T21:07:09Z</dcterms:modified>
</cp:coreProperties>
</file>